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 id="2147483729" r:id="rId6"/>
    <p:sldMasterId id="2147483740" r:id="rId7"/>
    <p:sldMasterId id="2147483731" r:id="rId8"/>
  </p:sldMasterIdLst>
  <p:notesMasterIdLst>
    <p:notesMasterId r:id="rId18"/>
  </p:notesMasterIdLst>
  <p:handoutMasterIdLst>
    <p:handoutMasterId r:id="rId19"/>
  </p:handoutMasterIdLst>
  <p:sldIdLst>
    <p:sldId id="256" r:id="rId9"/>
    <p:sldId id="267" r:id="rId10"/>
    <p:sldId id="268" r:id="rId11"/>
    <p:sldId id="269" r:id="rId12"/>
    <p:sldId id="270" r:id="rId13"/>
    <p:sldId id="277" r:id="rId14"/>
    <p:sldId id="271" r:id="rId15"/>
    <p:sldId id="272" r:id="rId16"/>
    <p:sldId id="266" r:id="rId17"/>
  </p:sldIdLst>
  <p:sldSz cx="9756775" cy="5486400"/>
  <p:notesSz cx="6858000" cy="9144000"/>
  <p:embeddedFontLst>
    <p:embeddedFont>
      <p:font typeface="Roboto" panose="02000000000000000000" pitchFamily="2" charset="0"/>
      <p:regular r:id="rId20"/>
      <p:bold r:id="rId21"/>
      <p:italic r:id="rId22"/>
      <p:boldItalic r:id="rId23"/>
    </p:embeddedFont>
    <p:embeddedFont>
      <p:font typeface="Roboto Condensed" panose="02000000000000000000" pitchFamily="2" charset="0"/>
      <p:regular r:id="rId24"/>
      <p:bold r:id="rId25"/>
      <p:italic r:id="rId26"/>
      <p:boldItalic r:id="rId27"/>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76038" autoAdjust="0"/>
  </p:normalViewPr>
  <p:slideViewPr>
    <p:cSldViewPr snapToGrid="0">
      <p:cViewPr varScale="1">
        <p:scale>
          <a:sx n="60" d="100"/>
          <a:sy n="60" d="100"/>
        </p:scale>
        <p:origin x="1316" y="2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4/30/2025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4/30/2025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Each person here will have times where we need to know and comply with confidentiality laws, though it’s different for our various roles. For each law and scenario we discuss, please think about how it applies to your role.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000" i="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10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57236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Let’s review the laws and consider how we implement them here. As we see on this slide, a parent or legal guardian must provide consent on behalf of a minor (under age 18) before health care services are provided, with </a:t>
            </a:r>
            <a:r>
              <a:rPr lang="en-US" sz="1000" b="1" kern="1200" dirty="0">
                <a:solidFill>
                  <a:schemeClr val="tx1"/>
                </a:solidFill>
                <a:effectLst/>
                <a:latin typeface="+mn-lt"/>
                <a:ea typeface="+mn-ea"/>
                <a:cs typeface="+mn-cs"/>
              </a:rPr>
              <a:t>several important exceptions</a:t>
            </a:r>
            <a:r>
              <a:rPr lang="en-US" sz="10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Emergency care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Care for emancipated minors who can be emancipated by court order, marriage, or military active duty</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Specific health care services related to sexual health, mental health, or substance use treatment</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[Pass out the “Michigan Confidentiality/Minor Consent Laws” handout.] </a:t>
            </a:r>
          </a:p>
          <a:p>
            <a:endParaRPr lang="en-US" sz="1000" b="1"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204686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Michigan’s confidentiality and minor consent laws. This slide also outlines the laws and can be a cheat sheet if you want to keep it handy. As we see here, patients</a:t>
            </a:r>
            <a:r>
              <a:rPr lang="en-US" sz="960" kern="1200" baseline="0" dirty="0">
                <a:solidFill>
                  <a:schemeClr val="tx1"/>
                </a:solidFill>
                <a:effectLst/>
                <a:latin typeface="+mn-lt"/>
                <a:ea typeface="+mn-ea"/>
                <a:cs typeface="+mn-cs"/>
              </a:rPr>
              <a:t> under 18</a:t>
            </a:r>
            <a:r>
              <a:rPr lang="en-US" sz="960" kern="1200" dirty="0">
                <a:solidFill>
                  <a:schemeClr val="tx1"/>
                </a:solidFill>
                <a:effectLst/>
                <a:latin typeface="+mn-lt"/>
                <a:ea typeface="+mn-ea"/>
                <a:cs typeface="+mn-cs"/>
              </a:rPr>
              <a:t> have a right to the following </a:t>
            </a:r>
            <a:r>
              <a:rPr lang="en-US" sz="960" b="1" kern="1200" dirty="0">
                <a:solidFill>
                  <a:schemeClr val="tx1"/>
                </a:solidFill>
                <a:effectLst/>
                <a:latin typeface="+mn-lt"/>
                <a:ea typeface="+mn-ea"/>
                <a:cs typeface="+mn-cs"/>
              </a:rPr>
              <a:t>without</a:t>
            </a:r>
            <a:r>
              <a:rPr lang="en-US" sz="960" kern="1200" dirty="0">
                <a:solidFill>
                  <a:schemeClr val="tx1"/>
                </a:solidFill>
                <a:effectLst/>
                <a:latin typeface="+mn-lt"/>
                <a:ea typeface="+mn-ea"/>
                <a:cs typeface="+mn-cs"/>
              </a:rPr>
              <a:t> parental/guardian consent or knowledge: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Pregnancy testing and prenatal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Birth control information and contraceptives</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Testing and treatment for sexually transmitted infections (STIs), including HIV</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Substance use treatment</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Patients ages 14 and up can access </a:t>
            </a:r>
            <a:r>
              <a:rPr lang="en-US" sz="960" b="0" kern="1200" dirty="0">
                <a:solidFill>
                  <a:schemeClr val="tx1"/>
                </a:solidFill>
                <a:effectLst/>
                <a:latin typeface="+mn-lt"/>
                <a:ea typeface="+mn-ea"/>
                <a:cs typeface="+mn-cs"/>
              </a:rPr>
              <a:t>mental health counseling without parental/guardian consent/</a:t>
            </a:r>
            <a:r>
              <a:rPr lang="en-US" sz="960" kern="1200" dirty="0">
                <a:solidFill>
                  <a:schemeClr val="tx1"/>
                </a:solidFill>
                <a:effectLst/>
                <a:latin typeface="+mn-lt"/>
                <a:ea typeface="+mn-ea"/>
                <a:cs typeface="+mn-cs"/>
              </a:rPr>
              <a:t>knowledge.</a:t>
            </a:r>
          </a:p>
          <a:p>
            <a:pPr marL="537256" lvl="1" indent="-171450">
              <a:buFont typeface="Arial" panose="020B0604020202020204" pitchFamily="34" charset="0"/>
              <a:buChar char="•"/>
            </a:pPr>
            <a:r>
              <a:rPr lang="en-US" sz="960" kern="1200" dirty="0">
                <a:solidFill>
                  <a:schemeClr val="tx1"/>
                </a:solidFill>
                <a:effectLst/>
                <a:latin typeface="+mn-lt"/>
                <a:ea typeface="+mn-ea"/>
                <a:cs typeface="+mn-cs"/>
              </a:rPr>
              <a:t>This lasts for up to 12 visits, or for 4 months.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any questions?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00" i="1"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359568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Here is some additional information about prescribing </a:t>
            </a:r>
            <a:r>
              <a:rPr kumimoji="0" lang="en-US" sz="900" b="0" i="0" u="none" strike="noStrike" kern="1200" cap="none" spc="0" normalizeH="0" baseline="0" noProof="0" dirty="0" err="1">
                <a:ln>
                  <a:noFill/>
                </a:ln>
                <a:solidFill>
                  <a:prstClr val="black"/>
                </a:solidFill>
                <a:effectLst/>
                <a:uLnTx/>
                <a:uFillTx/>
                <a:latin typeface="+mn-lt"/>
                <a:ea typeface="+mn-ea"/>
                <a:cs typeface="+mn-cs"/>
              </a:rPr>
              <a:t>PrEP</a:t>
            </a:r>
            <a:r>
              <a:rPr kumimoji="0" lang="en-US" sz="900" b="0" i="0" u="none" strike="noStrike" kern="1200" cap="none" spc="0" normalizeH="0" baseline="0" noProof="0" dirty="0">
                <a:ln>
                  <a:noFill/>
                </a:ln>
                <a:solidFill>
                  <a:prstClr val="black"/>
                </a:solidFill>
                <a:effectLst/>
                <a:uLnTx/>
                <a:uFillTx/>
                <a:latin typeface="+mn-lt"/>
                <a:ea typeface="+mn-ea"/>
                <a:cs typeface="+mn-cs"/>
              </a:rPr>
              <a:t> for adolescent patients in Michigan.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prstClr val="black"/>
                </a:solidFill>
                <a:effectLst/>
                <a:uLnTx/>
                <a:uFillTx/>
                <a:latin typeface="+mn-lt"/>
                <a:ea typeface="+mn-ea"/>
                <a:cs typeface="+mn-cs"/>
              </a:rPr>
              <a:t>PrEP</a:t>
            </a:r>
            <a:r>
              <a:rPr kumimoji="0" lang="en-US" sz="900" b="0" i="0" u="none" strike="noStrike" kern="1200" cap="none" spc="0" normalizeH="0" baseline="0" noProof="0" dirty="0">
                <a:ln>
                  <a:noFill/>
                </a:ln>
                <a:solidFill>
                  <a:prstClr val="black"/>
                </a:solidFill>
                <a:effectLst/>
                <a:uLnTx/>
                <a:uFillTx/>
                <a:latin typeface="+mn-lt"/>
                <a:ea typeface="+mn-ea"/>
                <a:cs typeface="+mn-cs"/>
              </a:rPr>
              <a:t> prescriptions with or without a recent STI and a Title X clinic does NOT require parental consent</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If not at a Title X clinic, parental consent is required regardless </a:t>
            </a:r>
            <a:r>
              <a:rPr kumimoji="0" lang="en-US" sz="900" b="0" i="0" u="none" strike="noStrike" kern="1200" cap="none" spc="0" normalizeH="0" baseline="0" noProof="0">
                <a:ln>
                  <a:noFill/>
                </a:ln>
                <a:solidFill>
                  <a:prstClr val="black"/>
                </a:solidFill>
                <a:effectLst/>
                <a:uLnTx/>
                <a:uFillTx/>
                <a:latin typeface="+mn-lt"/>
                <a:ea typeface="+mn-ea"/>
                <a:cs typeface="+mn-cs"/>
              </a:rPr>
              <a:t>of recent STIs</a:t>
            </a:r>
            <a:endParaRPr lang="en-US" sz="900" i="0" baseline="0" dirty="0"/>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00" i="1" baseline="0" dirty="0"/>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55502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874D-66A1-C5B9-F414-371C52F20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9FCDF-1FE4-980E-A0C7-70C6EFB16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0C0AD-A600-234E-110F-94D1ACAF1CFA}"/>
              </a:ext>
            </a:extLst>
          </p:cNvPr>
          <p:cNvSpPr>
            <a:spLocks noGrp="1"/>
          </p:cNvSpPr>
          <p:nvPr>
            <p:ph type="body" idx="1"/>
          </p:nvPr>
        </p:nvSpPr>
        <p:spPr/>
        <p:txBody>
          <a:bodyPr/>
          <a:lstStyle/>
          <a:p>
            <a:r>
              <a:rPr lang="en-US" sz="10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What if Shay was 13 years old? Answer: [Yes, she still could, though </a:t>
            </a:r>
            <a:r>
              <a:rPr lang="en-US" sz="1000" b="1" kern="1200" dirty="0">
                <a:solidFill>
                  <a:schemeClr val="tx1"/>
                </a:solidFill>
                <a:effectLst/>
                <a:latin typeface="+mn-lt"/>
                <a:ea typeface="+mn-ea"/>
                <a:cs typeface="+mn-cs"/>
              </a:rPr>
              <a:t>it’s best to encourage the patient to tell her parent</a:t>
            </a:r>
            <a:r>
              <a:rPr lang="en-US" sz="1000" kern="1200" dirty="0">
                <a:solidFill>
                  <a:schemeClr val="tx1"/>
                </a:solidFill>
                <a:effectLst/>
                <a:latin typeface="+mn-lt"/>
                <a:ea typeface="+mn-ea"/>
                <a:cs typeface="+mn-cs"/>
              </a:rPr>
              <a:t>, and probe for signs of abuse.]</a:t>
            </a:r>
            <a:endParaRPr lang="en-US" sz="1000" dirty="0"/>
          </a:p>
        </p:txBody>
      </p:sp>
      <p:sp>
        <p:nvSpPr>
          <p:cNvPr id="4" name="Slide Number Placeholder 3">
            <a:extLst>
              <a:ext uri="{FF2B5EF4-FFF2-40B4-BE49-F238E27FC236}">
                <a16:creationId xmlns:a16="http://schemas.microsoft.com/office/drawing/2014/main" id="{A684E4DD-C4D1-8E29-7C28-1D8A848531EC}"/>
              </a:ext>
            </a:extLst>
          </p:cNvPr>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167216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Now we’re going to review when a minor’s confidentiality must be overridden. </a:t>
            </a:r>
            <a:r>
              <a:rPr lang="en-US" sz="1000" kern="1200" dirty="0">
                <a:solidFill>
                  <a:schemeClr val="tx1"/>
                </a:solidFill>
                <a:effectLst/>
                <a:latin typeface="+mn-lt"/>
                <a:ea typeface="+mn-ea"/>
                <a:cs typeface="+mn-cs"/>
              </a:rPr>
              <a:t>Health care providers must override the minor’s confidentiality and report if:</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There is suspicion of abuse by an adult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 minor is a risk to themselves or someone else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 minor is under age 12 and has been sexually active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provider may choose to tell the parents about any care provided to the minor patient if they believe it is in the minor’s best interest.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Minors need a parent/guardian’s permission for:</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Vaccines (including HPV)</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Mental health medications (some exceptions for youth 16 or older)</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Inpatient mental health treatment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An abortion (unless a court-approved waiver is obtained)</a:t>
            </a: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438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Let’s take a look at one last scenario. Giovanni is a 17-year-old boy who expresses concern about his alcohol use, but doesn’t want to tell his parents.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Is Giovanni allowed to get outpatient counseling for substance use without a parent’s consent? </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[Allow a moment for people to respond either quietly to themselves or aloud.]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answer is yes, though the provider may encourage Giovanni to tell his parents.</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212219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00" kern="1200" dirty="0">
                <a:solidFill>
                  <a:schemeClr val="tx1"/>
                </a:solidFill>
                <a:effectLst/>
                <a:latin typeface="+mn-lt"/>
                <a:ea typeface="+mn-ea"/>
                <a:cs typeface="+mn-cs"/>
              </a:rPr>
              <a:t>   </a:t>
            </a:r>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[Print and post Sparklers in areas your staff can see (e.g., lunchroom).]</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212334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38240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420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598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18291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0896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4190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623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280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355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image" Target="../media/image3.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3.xml"/><Relationship Id="rId30"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44.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 id="214748369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8"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94" r:id="rId24"/>
    <p:sldLayoutId id="2147483695" r:id="rId25"/>
    <p:sldLayoutId id="214748369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271551861"/>
      </p:ext>
    </p:extLst>
  </p:cSld>
  <p:clrMap bg1="lt1" tx1="dk1" bg2="lt2" tx2="dk2" accent1="accent1" accent2="accent2" accent3="accent3" accent4="accent4" accent5="accent5" accent6="accent6" hlink="hlink" folHlink="folHlink"/>
  <p:sldLayoutIdLst>
    <p:sldLayoutId id="214748373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FA5DB120-DF95-EB0F-4711-D6AF9588570E}"/>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673944250"/>
      </p:ext>
    </p:extLst>
  </p:cSld>
  <p:clrMap bg1="lt1" tx1="dk1" bg2="lt2" tx2="dk2" accent1="accent1" accent2="accent2" accent3="accent3" accent4="accent4" accent5="accent5" accent6="accent6" hlink="hlink" folHlink="folHlink"/>
  <p:sldLayoutIdLst>
    <p:sldLayoutId id="2147483748" r:id="rId1"/>
    <p:sldLayoutId id="214748374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D8E787-D72E-215E-CF8C-1172D94295B9}"/>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513858020"/>
      </p:ext>
    </p:extLst>
  </p:cSld>
  <p:clrMap bg1="lt1" tx1="dk1" bg2="lt2" tx2="dk2" accent1="accent1" accent2="accent2" accent3="accent3" accent4="accent4" accent5="accent5" accent6="accent6" hlink="hlink" folHlink="folHlink"/>
  <p:sldLayoutIdLst>
    <p:sldLayoutId id="2147483734" r:id="rId1"/>
    <p:sldLayoutId id="214748373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4374678"/>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264331" y="1202637"/>
            <a:ext cx="4049368" cy="1876023"/>
          </a:xfrm>
        </p:spPr>
        <p:txBody>
          <a:bodyPr/>
          <a:lstStyle/>
          <a:p>
            <a:r>
              <a:rPr lang="en-US" dirty="0"/>
              <a:t>Michigan</a:t>
            </a:r>
            <a:br>
              <a:rPr lang="en-US" dirty="0"/>
            </a:br>
            <a:r>
              <a:rPr lang="en-US" dirty="0"/>
              <a:t>Confidentiality and Minor Consent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2024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pic>
        <p:nvPicPr>
          <p:cNvPr id="7" name="Picture Placeholder 5">
            <a:extLst>
              <a:ext uri="{FF2B5EF4-FFF2-40B4-BE49-F238E27FC236}">
                <a16:creationId xmlns:a16="http://schemas.microsoft.com/office/drawing/2014/main" id="{AC88384A-5B0A-4D90-A88B-352B14FE8E7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136" r="16136"/>
          <a:stretch/>
        </p:blipFill>
        <p:spPr>
          <a:xfrm>
            <a:off x="577135" y="2119688"/>
            <a:ext cx="2469742" cy="2406877"/>
          </a:xfrm>
          <a:prstGeom prst="rect">
            <a:avLst/>
          </a:prstGeom>
          <a:ln w="12700">
            <a:noFill/>
          </a:ln>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SHAY, 15 Y/O GIRL</a:t>
            </a:r>
          </a:p>
        </p:txBody>
      </p:sp>
      <p:sp>
        <p:nvSpPr>
          <p:cNvPr id="5" name="Text Placeholder 4"/>
          <p:cNvSpPr>
            <a:spLocks noGrp="1"/>
          </p:cNvSpPr>
          <p:nvPr>
            <p:ph type="body" sz="quarter" idx="10"/>
          </p:nvPr>
        </p:nvSpPr>
        <p:spPr/>
        <p:txBody>
          <a:bodyPr/>
          <a:lstStyle/>
          <a:p>
            <a:pPr marL="109728">
              <a:lnSpc>
                <a:spcPct val="100000"/>
              </a:lnSpc>
              <a:spcBef>
                <a:spcPts val="0"/>
              </a:spcBef>
            </a:pPr>
            <a:endParaRPr lang="en-US" cap="none" dirty="0">
              <a:solidFill>
                <a:srgbClr val="8CC443"/>
              </a:solidFill>
            </a:endParaRPr>
          </a:p>
        </p:txBody>
      </p:sp>
      <p:sp>
        <p:nvSpPr>
          <p:cNvPr id="3" name="Text Placeholder 2">
            <a:extLst>
              <a:ext uri="{FF2B5EF4-FFF2-40B4-BE49-F238E27FC236}">
                <a16:creationId xmlns:a16="http://schemas.microsoft.com/office/drawing/2014/main" id="{1ECEB70F-13A9-7C8B-54AC-F9340AD51F0A}"/>
              </a:ext>
            </a:extLst>
          </p:cNvPr>
          <p:cNvSpPr>
            <a:spLocks noGrp="1"/>
          </p:cNvSpPr>
          <p:nvPr>
            <p:ph type="body" sz="quarter" idx="11"/>
          </p:nvPr>
        </p:nvSpPr>
        <p:spPr>
          <a:xfrm>
            <a:off x="763587" y="1379010"/>
            <a:ext cx="3829677" cy="4532692"/>
          </a:xfrm>
        </p:spPr>
        <p:txBody>
          <a:bodyPr/>
          <a:lstStyle/>
          <a:p>
            <a:pPr marL="0" lvl="0" indent="0">
              <a:buNone/>
            </a:pPr>
            <a:r>
              <a:rPr lang="en-US" sz="1800" b="1" cap="all" dirty="0">
                <a:solidFill>
                  <a:schemeClr val="tx1"/>
                </a:solidFill>
                <a:latin typeface="Roboto Condensed"/>
                <a:cs typeface="Calibri" pitchFamily="34" charset="0"/>
              </a:rPr>
              <a:t>Purpose of visit </a:t>
            </a:r>
            <a:br>
              <a:rPr lang="en-US" sz="1600" b="1" dirty="0">
                <a:solidFill>
                  <a:schemeClr val="tx1"/>
                </a:solidFill>
                <a:cs typeface="Calibri" pitchFamily="34" charset="0"/>
              </a:rPr>
            </a:br>
            <a:r>
              <a:rPr lang="en-US" sz="1600" dirty="0">
                <a:solidFill>
                  <a:schemeClr val="tx1"/>
                </a:solidFill>
                <a:cs typeface="Calibri" pitchFamily="34" charset="0"/>
              </a:rPr>
              <a:t>Sore throat</a:t>
            </a:r>
          </a:p>
          <a:p>
            <a:pPr marL="0" lvl="0" indent="0">
              <a:buNone/>
            </a:pPr>
            <a:r>
              <a:rPr lang="en-US" sz="1800" b="1" cap="all" dirty="0">
                <a:solidFill>
                  <a:schemeClr val="tx1"/>
                </a:solidFill>
                <a:latin typeface="Roboto Condensed"/>
                <a:cs typeface="Calibri" pitchFamily="34" charset="0"/>
              </a:rPr>
              <a:t>Issue that emerges from clinician interview </a:t>
            </a:r>
            <a:br>
              <a:rPr lang="en-US" sz="1600" b="1" dirty="0">
                <a:solidFill>
                  <a:schemeClr val="tx1"/>
                </a:solidFill>
                <a:cs typeface="Calibri" pitchFamily="34" charset="0"/>
              </a:rPr>
            </a:br>
            <a:r>
              <a:rPr lang="en-US" sz="1600" dirty="0">
                <a:solidFill>
                  <a:schemeClr val="tx1"/>
                </a:solidFill>
                <a:cs typeface="Calibri" pitchFamily="34" charset="0"/>
              </a:rPr>
              <a:t>Concerned about having a Sexually Transmitted Infection (STI)</a:t>
            </a:r>
          </a:p>
          <a:p>
            <a:pPr marL="0" lvl="0" indent="0">
              <a:buNone/>
            </a:pPr>
            <a:r>
              <a:rPr lang="en-US" sz="1800" b="1" cap="all" dirty="0">
                <a:solidFill>
                  <a:schemeClr val="tx1"/>
                </a:solidFill>
                <a:latin typeface="Roboto Condensed"/>
                <a:cs typeface="Calibri" pitchFamily="34" charset="0"/>
              </a:rPr>
              <a:t>Parent information </a:t>
            </a:r>
            <a:br>
              <a:rPr lang="en-US" sz="1600" b="1" dirty="0">
                <a:solidFill>
                  <a:schemeClr val="tx1"/>
                </a:solidFill>
                <a:cs typeface="Calibri" pitchFamily="34" charset="0"/>
              </a:rPr>
            </a:br>
            <a:r>
              <a:rPr lang="en-US" sz="1600" dirty="0">
                <a:solidFill>
                  <a:schemeClr val="tx1"/>
                </a:solidFill>
                <a:cs typeface="Calibri" pitchFamily="34" charset="0"/>
              </a:rPr>
              <a:t>Shay says she is worried her mother will kick her out of the house if she knows Shay is sexually active</a:t>
            </a:r>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570" b="15570"/>
          <a:stretch>
            <a:fillRect/>
          </a:stretch>
        </p:blipFill>
        <p:spPr>
          <a:xfrm>
            <a:off x="5040313" y="974725"/>
            <a:ext cx="3952875" cy="3956050"/>
          </a:xfrm>
          <a:prstGeom prst="rect">
            <a:avLst/>
          </a:prstGeom>
        </p:spPr>
      </p:pic>
    </p:spTree>
    <p:extLst>
      <p:ext uri="{BB962C8B-B14F-4D97-AF65-F5344CB8AC3E}">
        <p14:creationId xmlns:p14="http://schemas.microsoft.com/office/powerpoint/2010/main" val="294038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 Law: Parental Consent Exceptions </a:t>
            </a:r>
          </a:p>
        </p:txBody>
      </p:sp>
      <p:sp>
        <p:nvSpPr>
          <p:cNvPr id="2" name="Text Placeholder 1">
            <a:extLst>
              <a:ext uri="{FF2B5EF4-FFF2-40B4-BE49-F238E27FC236}">
                <a16:creationId xmlns:a16="http://schemas.microsoft.com/office/drawing/2014/main" id="{FE109DA0-ABE2-73C1-F008-43D4FDF1D868}"/>
              </a:ext>
            </a:extLst>
          </p:cNvPr>
          <p:cNvSpPr>
            <a:spLocks noGrp="1"/>
          </p:cNvSpPr>
          <p:nvPr>
            <p:ph type="body" sz="quarter" idx="11"/>
          </p:nvPr>
        </p:nvSpPr>
        <p:spPr>
          <a:xfrm>
            <a:off x="622169" y="1140643"/>
            <a:ext cx="8371020" cy="3888557"/>
          </a:xfrm>
        </p:spPr>
        <p:txBody>
          <a:bodyPr/>
          <a:lstStyle/>
          <a:p>
            <a:r>
              <a:rPr lang="en-US" dirty="0"/>
              <a:t>Adolescence is an essential stage of life, and its developmental characteristics are a natural part of the way the brain is changing.</a:t>
            </a:r>
          </a:p>
        </p:txBody>
      </p:sp>
      <p:sp>
        <p:nvSpPr>
          <p:cNvPr id="5" name="TextBox 4">
            <a:extLst>
              <a:ext uri="{FF2B5EF4-FFF2-40B4-BE49-F238E27FC236}">
                <a16:creationId xmlns:a16="http://schemas.microsoft.com/office/drawing/2014/main" id="{E66C6169-87BB-710E-5936-221AE8E67C8C}"/>
              </a:ext>
            </a:extLst>
          </p:cNvPr>
          <p:cNvSpPr txBox="1"/>
          <p:nvPr/>
        </p:nvSpPr>
        <p:spPr>
          <a:xfrm>
            <a:off x="771524" y="1140643"/>
            <a:ext cx="8447890" cy="3785652"/>
          </a:xfrm>
          <a:prstGeom prst="rect">
            <a:avLst/>
          </a:prstGeom>
          <a:noFill/>
        </p:spPr>
        <p:txBody>
          <a:bodyPr wrap="square">
            <a:spAutoFit/>
          </a:bodyPr>
          <a:lstStyle/>
          <a:p>
            <a:pPr marL="0" indent="0">
              <a:buNone/>
            </a:pPr>
            <a:r>
              <a:rPr lang="en-US" sz="2000" dirty="0">
                <a:cs typeface="Calibri" pitchFamily="34" charset="0"/>
              </a:rPr>
              <a:t>A parent or legal guardian must provide consent on behalf of a minor (under age 18) before health care services are provided, </a:t>
            </a:r>
            <a:r>
              <a:rPr lang="en-US" sz="2000" i="1" dirty="0">
                <a:cs typeface="Calibri" pitchFamily="34" charset="0"/>
              </a:rPr>
              <a:t>with </a:t>
            </a:r>
            <a:r>
              <a:rPr lang="en-US" sz="2000" b="1" i="1" dirty="0">
                <a:cs typeface="Calibri" pitchFamily="34" charset="0"/>
              </a:rPr>
              <a:t>several important exceptions</a:t>
            </a:r>
            <a:r>
              <a:rPr lang="en-US" sz="2000" i="1" dirty="0">
                <a:cs typeface="Calibri" pitchFamily="34" charset="0"/>
              </a:rPr>
              <a:t>:</a:t>
            </a:r>
          </a:p>
          <a:p>
            <a:pPr marL="0" indent="0">
              <a:buNone/>
            </a:pPr>
            <a:endParaRPr lang="en-US" sz="2000" i="1" dirty="0">
              <a:cs typeface="Calibri" pitchFamily="34" charset="0"/>
            </a:endParaRPr>
          </a:p>
          <a:p>
            <a:pPr marL="285750" indent="-285750">
              <a:buFont typeface="Arial" panose="020B0604020202020204" pitchFamily="34" charset="0"/>
              <a:buChar char="•"/>
            </a:pPr>
            <a:r>
              <a:rPr lang="en-US" sz="2000" dirty="0">
                <a:cs typeface="Calibri" pitchFamily="34" charset="0"/>
              </a:rPr>
              <a:t>Emergency care</a:t>
            </a:r>
          </a:p>
          <a:p>
            <a:pPr marL="285750" indent="-285750">
              <a:buFont typeface="Arial" panose="020B0604020202020204" pitchFamily="34" charset="0"/>
              <a:buChar char="•"/>
            </a:pPr>
            <a:r>
              <a:rPr lang="en-US" sz="2000" dirty="0">
                <a:cs typeface="Calibri" pitchFamily="34" charset="0"/>
              </a:rPr>
              <a:t>Care for emancipated minors  </a:t>
            </a:r>
          </a:p>
          <a:p>
            <a:pPr marL="971550" lvl="1" indent="-285750"/>
            <a:r>
              <a:rPr lang="en-US" sz="2000" dirty="0">
                <a:cs typeface="Calibri" pitchFamily="34" charset="0"/>
              </a:rPr>
              <a:t>Can be emancipated by: court order, marriage, military active duty</a:t>
            </a:r>
          </a:p>
          <a:p>
            <a:pPr marL="285750" indent="-285750">
              <a:buFont typeface="Arial" panose="020B0604020202020204" pitchFamily="34" charset="0"/>
              <a:buChar char="•"/>
            </a:pPr>
            <a:r>
              <a:rPr lang="en-US" sz="2000" dirty="0">
                <a:cs typeface="Calibri" pitchFamily="34" charset="0"/>
              </a:rPr>
              <a:t>Specific health care services related to: </a:t>
            </a:r>
          </a:p>
          <a:p>
            <a:pPr marL="971550" lvl="1" indent="-285750"/>
            <a:r>
              <a:rPr lang="en-US" sz="2000" dirty="0">
                <a:cs typeface="Calibri" pitchFamily="34" charset="0"/>
              </a:rPr>
              <a:t>Sexual health</a:t>
            </a:r>
          </a:p>
          <a:p>
            <a:pPr marL="971550" lvl="1" indent="-285750"/>
            <a:r>
              <a:rPr lang="en-US" sz="2000" dirty="0">
                <a:cs typeface="Calibri" pitchFamily="34" charset="0"/>
              </a:rPr>
              <a:t>Mental health</a:t>
            </a:r>
          </a:p>
          <a:p>
            <a:pPr marL="971550" lvl="1" indent="-285750"/>
            <a:r>
              <a:rPr lang="en-US" sz="2000" dirty="0">
                <a:cs typeface="Calibri" pitchFamily="34" charset="0"/>
              </a:rPr>
              <a:t>Substance use treatment</a:t>
            </a:r>
          </a:p>
          <a:p>
            <a:pPr marL="0" indent="0">
              <a:buNone/>
            </a:pPr>
            <a:endParaRPr lang="en-US" sz="2000" i="1" dirty="0">
              <a:cs typeface="Calibri" pitchFamily="34" charset="0"/>
            </a:endParaRPr>
          </a:p>
        </p:txBody>
      </p:sp>
    </p:spTree>
    <p:extLst>
      <p:ext uri="{BB962C8B-B14F-4D97-AF65-F5344CB8AC3E}">
        <p14:creationId xmlns:p14="http://schemas.microsoft.com/office/powerpoint/2010/main" val="212956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Law: Confidentiality/Minor Consent</a:t>
            </a:r>
            <a:endParaRPr lang="en-US" dirty="0">
              <a:solidFill>
                <a:srgbClr val="FF0000"/>
              </a:solidFill>
            </a:endParaRPr>
          </a:p>
        </p:txBody>
      </p:sp>
      <p:sp>
        <p:nvSpPr>
          <p:cNvPr id="3" name="TextBox 2"/>
          <p:cNvSpPr txBox="1"/>
          <p:nvPr/>
        </p:nvSpPr>
        <p:spPr>
          <a:xfrm>
            <a:off x="7020237" y="1887793"/>
            <a:ext cx="2163097" cy="369332"/>
          </a:xfrm>
          <a:prstGeom prst="rect">
            <a:avLst/>
          </a:prstGeom>
          <a:noFill/>
        </p:spPr>
        <p:txBody>
          <a:bodyPr wrap="square" rtlCol="0">
            <a:spAutoFit/>
          </a:bodyPr>
          <a:lstStyle/>
          <a:p>
            <a:r>
              <a:rPr lang="en-US" sz="1800" dirty="0">
                <a:solidFill>
                  <a:schemeClr val="bg1"/>
                </a:solidFill>
              </a:rPr>
              <a:t>Prefrontal Cortex</a:t>
            </a:r>
          </a:p>
        </p:txBody>
      </p:sp>
      <p:sp>
        <p:nvSpPr>
          <p:cNvPr id="5" name="TextBox 4"/>
          <p:cNvSpPr txBox="1"/>
          <p:nvPr/>
        </p:nvSpPr>
        <p:spPr>
          <a:xfrm>
            <a:off x="6032093" y="4301616"/>
            <a:ext cx="2163097" cy="369332"/>
          </a:xfrm>
          <a:prstGeom prst="rect">
            <a:avLst/>
          </a:prstGeom>
          <a:noFill/>
        </p:spPr>
        <p:txBody>
          <a:bodyPr wrap="square" rtlCol="0">
            <a:spAutoFit/>
          </a:bodyPr>
          <a:lstStyle/>
          <a:p>
            <a:r>
              <a:rPr lang="en-US" sz="1800" dirty="0">
                <a:solidFill>
                  <a:schemeClr val="bg1"/>
                </a:solidFill>
              </a:rPr>
              <a:t>Limbic System</a:t>
            </a:r>
          </a:p>
        </p:txBody>
      </p:sp>
      <p:cxnSp>
        <p:nvCxnSpPr>
          <p:cNvPr id="6" name="Straight Arrow Connector 5"/>
          <p:cNvCxnSpPr/>
          <p:nvPr/>
        </p:nvCxnSpPr>
        <p:spPr>
          <a:xfrm flipH="1">
            <a:off x="6204155" y="2257125"/>
            <a:ext cx="1199535" cy="6532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39148" y="3431458"/>
            <a:ext cx="1292945" cy="8701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6528C603-42CB-3F59-BF93-10665712C0F2}"/>
              </a:ext>
            </a:extLst>
          </p:cNvPr>
          <p:cNvSpPr>
            <a:spLocks noGrp="1"/>
          </p:cNvSpPr>
          <p:nvPr>
            <p:ph type="pic" sz="quarter" idx="12"/>
          </p:nvPr>
        </p:nvSpPr>
        <p:spPr/>
        <p:txBody>
          <a:bodyPr/>
          <a:lstStyle/>
          <a:p>
            <a:r>
              <a:rPr lang="en-US" sz="2000" dirty="0">
                <a:solidFill>
                  <a:schemeClr val="tx1"/>
                </a:solidFill>
                <a:cs typeface="Calibri" pitchFamily="34" charset="0"/>
              </a:rPr>
              <a:t>Patients under 18 have a right to the following </a:t>
            </a:r>
            <a:r>
              <a:rPr lang="en-US" sz="2000" b="1" dirty="0">
                <a:solidFill>
                  <a:schemeClr val="tx1"/>
                </a:solidFill>
                <a:cs typeface="Calibri" pitchFamily="34" charset="0"/>
              </a:rPr>
              <a:t>without</a:t>
            </a:r>
            <a:r>
              <a:rPr lang="en-US" sz="2000" b="1" dirty="0">
                <a:solidFill>
                  <a:schemeClr val="tx1"/>
                </a:solidFill>
                <a:latin typeface="Calibri" pitchFamily="34" charset="0"/>
                <a:cs typeface="Calibri" pitchFamily="34" charset="0"/>
              </a:rPr>
              <a:t> </a:t>
            </a:r>
            <a:r>
              <a:rPr lang="en-US" sz="2000" dirty="0">
                <a:solidFill>
                  <a:schemeClr val="tx1"/>
                </a:solidFill>
                <a:cs typeface="Calibri" pitchFamily="34" charset="0"/>
              </a:rPr>
              <a:t>parental/guardian consent or knowledge:</a:t>
            </a:r>
            <a:endParaRPr lang="en-US" sz="20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chemeClr val="tx1"/>
                </a:solidFill>
                <a:ea typeface="Calibri" panose="020F0502020204030204" pitchFamily="34" charset="0"/>
                <a:cs typeface="Times New Roman" panose="02020603050405020304" pitchFamily="18" charset="0"/>
              </a:rPr>
              <a:t>Pregnancy testing and prenatal care</a:t>
            </a:r>
          </a:p>
          <a:p>
            <a:pPr marL="285750" indent="-285750">
              <a:buFont typeface="Arial" panose="020B0604020202020204" pitchFamily="34" charset="0"/>
              <a:buChar char="•"/>
            </a:pPr>
            <a:r>
              <a:rPr lang="en-US" sz="2000" dirty="0">
                <a:solidFill>
                  <a:schemeClr val="tx1"/>
                </a:solidFill>
                <a:ea typeface="Calibri" panose="020F0502020204030204" pitchFamily="34" charset="0"/>
                <a:cs typeface="Times New Roman" panose="02020603050405020304" pitchFamily="18" charset="0"/>
              </a:rPr>
              <a:t>Birth control information and contraceptives</a:t>
            </a:r>
          </a:p>
          <a:p>
            <a:pPr marL="285750" indent="-285750">
              <a:buFont typeface="Arial" panose="020B0604020202020204" pitchFamily="34" charset="0"/>
              <a:buChar char="•"/>
            </a:pPr>
            <a:r>
              <a:rPr lang="en-US" sz="2000" dirty="0">
                <a:solidFill>
                  <a:schemeClr val="tx1"/>
                </a:solidFill>
                <a:ea typeface="Calibri" panose="020F0502020204030204" pitchFamily="34" charset="0"/>
                <a:cs typeface="Times New Roman" panose="02020603050405020304" pitchFamily="18" charset="0"/>
              </a:rPr>
              <a:t>Testing and treatment for sexually transmitted infections (STIs), including HIV</a:t>
            </a:r>
          </a:p>
          <a:p>
            <a:pPr marL="285750" indent="-285750">
              <a:buFont typeface="Arial" panose="020B0604020202020204" pitchFamily="34" charset="0"/>
              <a:buChar char="•"/>
            </a:pPr>
            <a:r>
              <a:rPr lang="en-US" sz="2000" dirty="0">
                <a:solidFill>
                  <a:schemeClr val="tx1"/>
                </a:solidFill>
                <a:ea typeface="Calibri" panose="020F0502020204030204" pitchFamily="34" charset="0"/>
                <a:cs typeface="Times New Roman" panose="02020603050405020304" pitchFamily="18" charset="0"/>
              </a:rPr>
              <a:t>Substance use treatment</a:t>
            </a:r>
          </a:p>
          <a:p>
            <a:r>
              <a:rPr lang="en-US" sz="2000" dirty="0">
                <a:solidFill>
                  <a:schemeClr val="tx1"/>
                </a:solidFill>
              </a:rPr>
              <a:t>Patients aged 14 and up can access mental health counseling without parental/guardian consent/knowledge</a:t>
            </a:r>
          </a:p>
          <a:p>
            <a:pPr marL="285750" indent="-285750">
              <a:buFont typeface="Arial" panose="020B0604020202020204" pitchFamily="34" charset="0"/>
              <a:buChar char="•"/>
            </a:pPr>
            <a:r>
              <a:rPr lang="en-US" sz="2000" dirty="0">
                <a:solidFill>
                  <a:schemeClr val="tx1"/>
                </a:solidFill>
              </a:rPr>
              <a:t>Up to 12 visits, or 4 months</a:t>
            </a:r>
          </a:p>
          <a:p>
            <a:pPr marL="285750" indent="-285750">
              <a:buFont typeface="Arial" panose="020B0604020202020204" pitchFamily="34" charset="0"/>
              <a:buChar char="•"/>
            </a:pPr>
            <a:endParaRPr lang="en-US" sz="2000" dirty="0">
              <a:solidFill>
                <a:schemeClr val="tx1"/>
              </a:solidFill>
            </a:endParaRPr>
          </a:p>
          <a:p>
            <a:endParaRPr lang="en-US" sz="2000" dirty="0"/>
          </a:p>
        </p:txBody>
      </p:sp>
    </p:spTree>
    <p:extLst>
      <p:ext uri="{BB962C8B-B14F-4D97-AF65-F5344CB8AC3E}">
        <p14:creationId xmlns:p14="http://schemas.microsoft.com/office/powerpoint/2010/main" val="135283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141968"/>
            <a:ext cx="8476171" cy="466344"/>
          </a:xfrm>
        </p:spPr>
        <p:txBody>
          <a:bodyPr/>
          <a:lstStyle/>
          <a:p>
            <a:r>
              <a:rPr lang="en-US" dirty="0"/>
              <a:t>MI Law: Confidentiality/Minor Consent for </a:t>
            </a:r>
            <a:r>
              <a:rPr lang="en-US" dirty="0" err="1"/>
              <a:t>PrEP</a:t>
            </a:r>
            <a:endParaRPr lang="en-US" dirty="0">
              <a:solidFill>
                <a:srgbClr val="FF0000"/>
              </a:solidFill>
            </a:endParaRPr>
          </a:p>
        </p:txBody>
      </p:sp>
      <p:sp>
        <p:nvSpPr>
          <p:cNvPr id="5" name="TextBox 4">
            <a:extLst>
              <a:ext uri="{FF2B5EF4-FFF2-40B4-BE49-F238E27FC236}">
                <a16:creationId xmlns:a16="http://schemas.microsoft.com/office/drawing/2014/main" id="{49EAD7A4-3332-C386-37CE-5F64D4883168}"/>
              </a:ext>
            </a:extLst>
          </p:cNvPr>
          <p:cNvSpPr txBox="1"/>
          <p:nvPr/>
        </p:nvSpPr>
        <p:spPr>
          <a:xfrm>
            <a:off x="4837459" y="1059651"/>
            <a:ext cx="4147792" cy="2554545"/>
          </a:xfrm>
          <a:prstGeom prst="rect">
            <a:avLst/>
          </a:prstGeom>
          <a:noFill/>
        </p:spPr>
        <p:txBody>
          <a:bodyPr wrap="square">
            <a:spAutoFit/>
          </a:bodyPr>
          <a:lstStyle/>
          <a:p>
            <a:pPr marL="285750" indent="-285750" fontAlgn="base">
              <a:buFont typeface="Arial" panose="020B0604020202020204" pitchFamily="34" charset="0"/>
              <a:buChar char="•"/>
            </a:pPr>
            <a:r>
              <a:rPr lang="en-US" sz="2000" dirty="0" err="1"/>
              <a:t>PrEP</a:t>
            </a:r>
            <a:r>
              <a:rPr lang="en-US" sz="2000" dirty="0"/>
              <a:t> prescriptions with or without a recent STI at a Title X clinic does NOT require parental consent</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a:t>If not at a Title X clinic, parental consent is required regardless of recent STIs	</a:t>
            </a:r>
          </a:p>
        </p:txBody>
      </p:sp>
      <p:pic>
        <p:nvPicPr>
          <p:cNvPr id="6"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3" cstate="hqprint">
            <a:extLst>
              <a:ext uri="{28A0092B-C50C-407E-A947-70E740481C1C}">
                <a14:useLocalDpi xmlns:a14="http://schemas.microsoft.com/office/drawing/2010/main" val="0"/>
              </a:ext>
            </a:extLst>
          </a:blip>
          <a:srcRect l="16667" r="16667"/>
          <a:stretch>
            <a:fillRect/>
          </a:stretch>
        </p:blipFill>
        <p:spPr>
          <a:xfrm>
            <a:off x="771524" y="1059652"/>
            <a:ext cx="3585500" cy="3585499"/>
          </a:xfrm>
          <a:prstGeom prst="rect">
            <a:avLst/>
          </a:prstGeom>
        </p:spPr>
      </p:pic>
    </p:spTree>
    <p:extLst>
      <p:ext uri="{BB962C8B-B14F-4D97-AF65-F5344CB8AC3E}">
        <p14:creationId xmlns:p14="http://schemas.microsoft.com/office/powerpoint/2010/main" val="14891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BF11-49C7-9E86-5840-83FAA2BD5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5E3ED-55A4-196D-E6F4-EC468A0CD03D}"/>
              </a:ext>
            </a:extLst>
          </p:cNvPr>
          <p:cNvSpPr>
            <a:spLocks noGrp="1"/>
          </p:cNvSpPr>
          <p:nvPr>
            <p:ph type="title"/>
          </p:nvPr>
        </p:nvSpPr>
        <p:spPr/>
        <p:txBody>
          <a:bodyPr/>
          <a:lstStyle/>
          <a:p>
            <a:r>
              <a:rPr lang="en-US" dirty="0"/>
              <a:t>Case Scenario: SHAY, 15 Y/O GIRL</a:t>
            </a:r>
          </a:p>
        </p:txBody>
      </p:sp>
      <p:sp>
        <p:nvSpPr>
          <p:cNvPr id="5" name="Text Placeholder 4">
            <a:extLst>
              <a:ext uri="{FF2B5EF4-FFF2-40B4-BE49-F238E27FC236}">
                <a16:creationId xmlns:a16="http://schemas.microsoft.com/office/drawing/2014/main" id="{0DEB8E0E-011A-B32D-92AC-30C9F94C57D8}"/>
              </a:ext>
            </a:extLst>
          </p:cNvPr>
          <p:cNvSpPr>
            <a:spLocks noGrp="1"/>
          </p:cNvSpPr>
          <p:nvPr>
            <p:ph type="body" sz="quarter" idx="10"/>
          </p:nvPr>
        </p:nvSpPr>
        <p:spPr/>
        <p:txBody>
          <a:bodyPr/>
          <a:lstStyle/>
          <a:p>
            <a:pPr marL="109728">
              <a:lnSpc>
                <a:spcPct val="100000"/>
              </a:lnSpc>
              <a:spcBef>
                <a:spcPts val="0"/>
              </a:spcBef>
            </a:pPr>
            <a:endParaRPr lang="en-US" cap="none" dirty="0">
              <a:solidFill>
                <a:srgbClr val="8CC443"/>
              </a:solidFill>
            </a:endParaRPr>
          </a:p>
        </p:txBody>
      </p:sp>
      <p:sp>
        <p:nvSpPr>
          <p:cNvPr id="3" name="Text Placeholder 2">
            <a:extLst>
              <a:ext uri="{FF2B5EF4-FFF2-40B4-BE49-F238E27FC236}">
                <a16:creationId xmlns:a16="http://schemas.microsoft.com/office/drawing/2014/main" id="{41B6A466-AEBB-88BC-284E-1D17BEF81492}"/>
              </a:ext>
            </a:extLst>
          </p:cNvPr>
          <p:cNvSpPr>
            <a:spLocks noGrp="1"/>
          </p:cNvSpPr>
          <p:nvPr>
            <p:ph type="body" sz="quarter" idx="11"/>
          </p:nvPr>
        </p:nvSpPr>
        <p:spPr>
          <a:xfrm>
            <a:off x="763586" y="1379010"/>
            <a:ext cx="4502969" cy="4532692"/>
          </a:xfrm>
        </p:spPr>
        <p:txBody>
          <a:bodyPr/>
          <a:lstStyle/>
          <a:p>
            <a:pPr marL="0" lvl="0" indent="0">
              <a:buNone/>
            </a:pPr>
            <a:r>
              <a:rPr lang="en-US" sz="1800" b="1" cap="all" dirty="0">
                <a:solidFill>
                  <a:schemeClr val="tx1"/>
                </a:solidFill>
                <a:latin typeface="Roboto Condensed"/>
                <a:cs typeface="Calibri" pitchFamily="34" charset="0"/>
              </a:rPr>
              <a:t>Purpose of visit </a:t>
            </a:r>
            <a:br>
              <a:rPr lang="en-US" sz="1600" b="1" dirty="0">
                <a:solidFill>
                  <a:schemeClr val="tx1"/>
                </a:solidFill>
                <a:cs typeface="Calibri" pitchFamily="34" charset="0"/>
              </a:rPr>
            </a:br>
            <a:r>
              <a:rPr lang="en-US" sz="1600" dirty="0">
                <a:solidFill>
                  <a:schemeClr val="tx1"/>
                </a:solidFill>
                <a:cs typeface="Calibri" pitchFamily="34" charset="0"/>
              </a:rPr>
              <a:t>Sore throat</a:t>
            </a:r>
          </a:p>
          <a:p>
            <a:pPr marL="0" lvl="0" indent="0">
              <a:buNone/>
            </a:pPr>
            <a:r>
              <a:rPr lang="en-US" sz="1800" b="1" cap="all" dirty="0">
                <a:solidFill>
                  <a:schemeClr val="tx1"/>
                </a:solidFill>
                <a:latin typeface="Roboto Condensed"/>
                <a:cs typeface="Calibri" pitchFamily="34" charset="0"/>
              </a:rPr>
              <a:t>Issue that emerges from clinician interview </a:t>
            </a:r>
            <a:br>
              <a:rPr lang="en-US" sz="1600" b="1" dirty="0">
                <a:solidFill>
                  <a:schemeClr val="tx1"/>
                </a:solidFill>
                <a:cs typeface="Calibri" pitchFamily="34" charset="0"/>
              </a:rPr>
            </a:br>
            <a:r>
              <a:rPr lang="en-US" sz="1600" dirty="0">
                <a:solidFill>
                  <a:schemeClr val="tx1"/>
                </a:solidFill>
                <a:cs typeface="Calibri" pitchFamily="34" charset="0"/>
              </a:rPr>
              <a:t>Concerned about having a Sexually Transmitted Infection (STI)</a:t>
            </a:r>
          </a:p>
          <a:p>
            <a:pPr marL="0" lvl="0" indent="0">
              <a:buNone/>
            </a:pPr>
            <a:r>
              <a:rPr lang="en-US" sz="1800" b="1" cap="all" dirty="0">
                <a:solidFill>
                  <a:schemeClr val="tx1"/>
                </a:solidFill>
                <a:latin typeface="Roboto Condensed"/>
                <a:cs typeface="Calibri" pitchFamily="34" charset="0"/>
              </a:rPr>
              <a:t>Parent information </a:t>
            </a:r>
            <a:br>
              <a:rPr lang="en-US" sz="1600" b="1" dirty="0">
                <a:solidFill>
                  <a:schemeClr val="tx1"/>
                </a:solidFill>
                <a:cs typeface="Calibri" pitchFamily="34" charset="0"/>
              </a:rPr>
            </a:br>
            <a:r>
              <a:rPr lang="en-US" sz="1600" dirty="0">
                <a:solidFill>
                  <a:schemeClr val="tx1"/>
                </a:solidFill>
                <a:cs typeface="Calibri" pitchFamily="34" charset="0"/>
              </a:rPr>
              <a:t>Shay says she is worried her mother will kick her out of the house if she knows Shay is sexually active</a:t>
            </a:r>
          </a:p>
          <a:p>
            <a:pPr marL="285750" lvl="0" indent="-285750">
              <a:buFont typeface="Arial" panose="020B0604020202020204" pitchFamily="34" charset="0"/>
              <a:buChar char="•"/>
            </a:pPr>
            <a:r>
              <a:rPr lang="en-US" sz="1600" i="1" dirty="0">
                <a:solidFill>
                  <a:schemeClr val="tx1"/>
                </a:solidFill>
              </a:rPr>
              <a:t>Can Shay receive STI testing without a parent’s permission?  </a:t>
            </a:r>
          </a:p>
          <a:p>
            <a:pPr marL="285750" lvl="0" indent="-285750">
              <a:buFont typeface="Arial" panose="020B0604020202020204" pitchFamily="34" charset="0"/>
              <a:buChar char="•"/>
            </a:pPr>
            <a:r>
              <a:rPr lang="en-US" sz="1600" i="1" dirty="0">
                <a:solidFill>
                  <a:schemeClr val="tx1"/>
                </a:solidFill>
              </a:rPr>
              <a:t>Can she receive STI treatment?  </a:t>
            </a:r>
          </a:p>
          <a:p>
            <a:pPr marL="285750" lvl="0" indent="-285750">
              <a:buFont typeface="Arial" panose="020B0604020202020204" pitchFamily="34" charset="0"/>
              <a:buChar char="•"/>
            </a:pPr>
            <a:r>
              <a:rPr lang="en-US" sz="1600" i="1" dirty="0">
                <a:solidFill>
                  <a:schemeClr val="tx1"/>
                </a:solidFill>
              </a:rPr>
              <a:t>What if Shay was 13 years old?</a:t>
            </a:r>
          </a:p>
          <a:p>
            <a:pPr marL="0" lvl="0" indent="0">
              <a:buNone/>
            </a:pPr>
            <a:endParaRPr lang="en-US" sz="1600" dirty="0">
              <a:solidFill>
                <a:schemeClr val="tx1"/>
              </a:solidFill>
              <a:cs typeface="Calibri" pitchFamily="34" charset="0"/>
            </a:endParaRPr>
          </a:p>
        </p:txBody>
      </p:sp>
      <p:pic>
        <p:nvPicPr>
          <p:cNvPr id="8" name="Picture Placeholder 7">
            <a:extLst>
              <a:ext uri="{FF2B5EF4-FFF2-40B4-BE49-F238E27FC236}">
                <a16:creationId xmlns:a16="http://schemas.microsoft.com/office/drawing/2014/main" id="{4B6444E3-ACF3-38C9-289E-BCBF12B4864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570" b="15570"/>
          <a:stretch>
            <a:fillRect/>
          </a:stretch>
        </p:blipFill>
        <p:spPr>
          <a:xfrm>
            <a:off x="5266556" y="1127223"/>
            <a:ext cx="3952875" cy="3956050"/>
          </a:xfrm>
          <a:prstGeom prst="rect">
            <a:avLst/>
          </a:prstGeom>
        </p:spPr>
      </p:pic>
    </p:spTree>
    <p:extLst>
      <p:ext uri="{BB962C8B-B14F-4D97-AF65-F5344CB8AC3E}">
        <p14:creationId xmlns:p14="http://schemas.microsoft.com/office/powerpoint/2010/main" val="10050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07" y="265975"/>
            <a:ext cx="7265159" cy="466344"/>
          </a:xfrm>
        </p:spPr>
        <p:txBody>
          <a:bodyPr/>
          <a:lstStyle/>
          <a:p>
            <a:r>
              <a:rPr lang="en-US" dirty="0"/>
              <a:t>Michigan Law</a:t>
            </a:r>
          </a:p>
        </p:txBody>
      </p:sp>
      <p:sp>
        <p:nvSpPr>
          <p:cNvPr id="6" name="TextBox 5">
            <a:extLst>
              <a:ext uri="{FF2B5EF4-FFF2-40B4-BE49-F238E27FC236}">
                <a16:creationId xmlns:a16="http://schemas.microsoft.com/office/drawing/2014/main" id="{E195C29E-9B07-8530-1280-7B23C2D22A82}"/>
              </a:ext>
            </a:extLst>
          </p:cNvPr>
          <p:cNvSpPr txBox="1"/>
          <p:nvPr/>
        </p:nvSpPr>
        <p:spPr>
          <a:xfrm>
            <a:off x="636207" y="915300"/>
            <a:ext cx="8762317" cy="4939814"/>
          </a:xfrm>
          <a:prstGeom prst="rect">
            <a:avLst/>
          </a:prstGeom>
          <a:noFill/>
        </p:spPr>
        <p:txBody>
          <a:bodyPr wrap="square">
            <a:spAutoFit/>
          </a:bodyPr>
          <a:lstStyle/>
          <a:p>
            <a:pPr marL="0" indent="0">
              <a:buNone/>
            </a:pPr>
            <a:r>
              <a:rPr lang="en-US" sz="2000" dirty="0">
                <a:cs typeface="Calibri" pitchFamily="34" charset="0"/>
              </a:rPr>
              <a:t>Health care providers must override the minor’s confidentiality and report if:</a:t>
            </a:r>
          </a:p>
          <a:p>
            <a:pPr marL="511175" indent="-285750">
              <a:spcBef>
                <a:spcPts val="600"/>
              </a:spcBef>
              <a:buFont typeface="Arial" panose="020B0604020202020204" pitchFamily="34" charset="0"/>
              <a:buChar char="•"/>
            </a:pPr>
            <a:r>
              <a:rPr lang="en-US" sz="2000" dirty="0">
                <a:cs typeface="Calibri" pitchFamily="34" charset="0"/>
              </a:rPr>
              <a:t>There is suspicion of abuse by an adult</a:t>
            </a:r>
          </a:p>
          <a:p>
            <a:pPr marL="514350" indent="-288925">
              <a:spcBef>
                <a:spcPts val="600"/>
              </a:spcBef>
              <a:buFont typeface="Arial" panose="020B0604020202020204" pitchFamily="34" charset="0"/>
              <a:buChar char="•"/>
            </a:pPr>
            <a:r>
              <a:rPr lang="en-US" sz="2000" dirty="0">
                <a:cs typeface="Calibri" pitchFamily="34" charset="0"/>
              </a:rPr>
              <a:t>The minor is a risk to themselves or someone else</a:t>
            </a:r>
          </a:p>
          <a:p>
            <a:pPr marL="514350" indent="-288925">
              <a:spcBef>
                <a:spcPts val="600"/>
              </a:spcBef>
              <a:buFont typeface="Arial" panose="020B0604020202020204" pitchFamily="34" charset="0"/>
              <a:buChar char="•"/>
            </a:pPr>
            <a:r>
              <a:rPr lang="en-US" sz="2000" dirty="0">
                <a:cs typeface="Calibri" pitchFamily="34" charset="0"/>
              </a:rPr>
              <a:t>The minor is under age 12 and has been sexually active</a:t>
            </a:r>
          </a:p>
          <a:p>
            <a:pPr marL="0" indent="0">
              <a:buNone/>
            </a:pPr>
            <a:endParaRPr lang="en-US" sz="2000" dirty="0">
              <a:cs typeface="Calibri" pitchFamily="34" charset="0"/>
            </a:endParaRPr>
          </a:p>
          <a:p>
            <a:pPr marL="0" indent="0">
              <a:buNone/>
            </a:pPr>
            <a:r>
              <a:rPr lang="en-US" sz="2000" dirty="0">
                <a:cs typeface="Calibri" pitchFamily="34" charset="0"/>
              </a:rPr>
              <a:t>The provider </a:t>
            </a:r>
            <a:r>
              <a:rPr lang="en-US" sz="2000" b="1" dirty="0">
                <a:cs typeface="Calibri" pitchFamily="34" charset="0"/>
              </a:rPr>
              <a:t>may choose </a:t>
            </a:r>
            <a:r>
              <a:rPr lang="en-US" sz="2000" dirty="0">
                <a:cs typeface="Calibri" pitchFamily="34" charset="0"/>
              </a:rPr>
              <a:t>to tell the parents about any care provided to the minor patient they believe it is in the minor’s best interest.</a:t>
            </a:r>
          </a:p>
          <a:p>
            <a:r>
              <a:rPr lang="en-US" sz="2000" dirty="0">
                <a:cs typeface="Calibri" pitchFamily="34" charset="0"/>
              </a:rPr>
              <a:t>Minors need a parent/guardian’s permission for:</a:t>
            </a:r>
          </a:p>
          <a:p>
            <a:pPr marL="511175" indent="-285750">
              <a:spcBef>
                <a:spcPts val="600"/>
              </a:spcBef>
              <a:buFont typeface="Arial" panose="020B0604020202020204" pitchFamily="34" charset="0"/>
              <a:buChar char="•"/>
              <a:tabLst>
                <a:tab pos="914400" algn="l"/>
              </a:tabLst>
            </a:pPr>
            <a:r>
              <a:rPr lang="en-US" sz="2000" dirty="0">
                <a:cs typeface="Calibri" pitchFamily="34" charset="0"/>
              </a:rPr>
              <a:t>Vaccines (including HPV)</a:t>
            </a:r>
          </a:p>
          <a:p>
            <a:pPr marL="514350" indent="-288925">
              <a:spcBef>
                <a:spcPts val="600"/>
              </a:spcBef>
              <a:buFont typeface="Arial" panose="020B0604020202020204" pitchFamily="34" charset="0"/>
              <a:buChar char="•"/>
            </a:pPr>
            <a:r>
              <a:rPr lang="en-US" sz="2000" dirty="0">
                <a:cs typeface="Calibri" pitchFamily="34" charset="0"/>
              </a:rPr>
              <a:t>Mental health medications (some exceptions for youth 16 or older)</a:t>
            </a:r>
          </a:p>
          <a:p>
            <a:pPr marL="514350" indent="-288925">
              <a:spcBef>
                <a:spcPts val="600"/>
              </a:spcBef>
              <a:buFont typeface="Arial" panose="020B0604020202020204" pitchFamily="34" charset="0"/>
              <a:buChar char="•"/>
            </a:pPr>
            <a:r>
              <a:rPr lang="en-US" sz="2000" dirty="0">
                <a:cs typeface="Calibri" pitchFamily="34" charset="0"/>
              </a:rPr>
              <a:t>Inpatient mental health treatment</a:t>
            </a:r>
          </a:p>
          <a:p>
            <a:pPr marL="514350" indent="-288925">
              <a:spcBef>
                <a:spcPts val="600"/>
              </a:spcBef>
              <a:buFont typeface="Arial" panose="020B0604020202020204" pitchFamily="34" charset="0"/>
              <a:buChar char="•"/>
            </a:pPr>
            <a:r>
              <a:rPr lang="en-US" sz="2000" dirty="0">
                <a:cs typeface="Calibri" pitchFamily="34" charset="0"/>
              </a:rPr>
              <a:t>An abortion (unless a court-approved waiver is obtained)</a:t>
            </a:r>
          </a:p>
          <a:p>
            <a:pPr marL="0" indent="0">
              <a:buNone/>
            </a:pPr>
            <a:endParaRPr lang="en-US" sz="2000" dirty="0">
              <a:cs typeface="Calibri" pitchFamily="34" charset="0"/>
            </a:endParaRPr>
          </a:p>
          <a:p>
            <a:pPr marL="0" indent="0">
              <a:buNone/>
            </a:pPr>
            <a:endParaRPr lang="en-US" sz="2000" dirty="0"/>
          </a:p>
        </p:txBody>
      </p:sp>
    </p:spTree>
    <p:extLst>
      <p:ext uri="{BB962C8B-B14F-4D97-AF65-F5344CB8AC3E}">
        <p14:creationId xmlns:p14="http://schemas.microsoft.com/office/powerpoint/2010/main" val="2474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GIOVANNI, 17 Y/O BOY</a:t>
            </a:r>
          </a:p>
        </p:txBody>
      </p:sp>
      <p:sp>
        <p:nvSpPr>
          <p:cNvPr id="11" name="Text Placeholder 10">
            <a:extLst>
              <a:ext uri="{FF2B5EF4-FFF2-40B4-BE49-F238E27FC236}">
                <a16:creationId xmlns:a16="http://schemas.microsoft.com/office/drawing/2014/main" id="{4A034591-8AF5-8153-3AB0-5CD5729D0B83}"/>
              </a:ext>
            </a:extLst>
          </p:cNvPr>
          <p:cNvSpPr>
            <a:spLocks noGrp="1"/>
          </p:cNvSpPr>
          <p:nvPr>
            <p:ph type="body" sz="quarter" idx="10"/>
          </p:nvPr>
        </p:nvSpPr>
        <p:spPr>
          <a:xfrm>
            <a:off x="5005632" y="1127223"/>
            <a:ext cx="4185501" cy="396760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Roboto"/>
              <a:ea typeface="Calibri"/>
              <a:cs typeface="Times New Roman"/>
            </a:endParaRPr>
          </a:p>
          <a:p>
            <a:endParaRPr lang="en-US" dirty="0"/>
          </a:p>
        </p:txBody>
      </p:sp>
      <p:pic>
        <p:nvPicPr>
          <p:cNvPr id="14" name="Picture Placeholder 5">
            <a:extLst>
              <a:ext uri="{FF2B5EF4-FFF2-40B4-BE49-F238E27FC236}">
                <a16:creationId xmlns:a16="http://schemas.microsoft.com/office/drawing/2014/main" id="{CBE51F4A-7DE3-434D-8F09-F54A365448D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931" r="16931"/>
          <a:stretch/>
        </p:blipFill>
        <p:spPr>
          <a:xfrm>
            <a:off x="418169" y="1127223"/>
            <a:ext cx="3934813" cy="3967602"/>
          </a:xfrm>
          <a:prstGeom prst="rect">
            <a:avLst/>
          </a:prstGeom>
        </p:spPr>
      </p:pic>
    </p:spTree>
    <p:extLst>
      <p:ext uri="{BB962C8B-B14F-4D97-AF65-F5344CB8AC3E}">
        <p14:creationId xmlns:p14="http://schemas.microsoft.com/office/powerpoint/2010/main" val="324840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2024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3249</TotalTime>
  <Words>1541</Words>
  <Application>Microsoft Office PowerPoint</Application>
  <PresentationFormat>Custom</PresentationFormat>
  <Paragraphs>120</Paragraphs>
  <Slides>9</Slides>
  <Notes>9</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9</vt:i4>
      </vt:variant>
    </vt:vector>
  </HeadingPairs>
  <TitlesOfParts>
    <vt:vector size="21" baseType="lpstr">
      <vt:lpstr>Roboto Condensed</vt:lpstr>
      <vt:lpstr>Arial</vt:lpstr>
      <vt:lpstr>Roboto</vt:lpstr>
      <vt:lpstr>Calibri</vt:lpstr>
      <vt:lpstr>Title</vt:lpstr>
      <vt:lpstr>Text Only</vt:lpstr>
      <vt:lpstr>Text w/Pictures</vt:lpstr>
      <vt:lpstr>Text w/Video</vt:lpstr>
      <vt:lpstr>Other</vt:lpstr>
      <vt:lpstr>Title</vt:lpstr>
      <vt:lpstr>Text w/Pictures</vt:lpstr>
      <vt:lpstr>Text Only</vt:lpstr>
      <vt:lpstr>Michigan Confidentiality and Minor Consent Laws</vt:lpstr>
      <vt:lpstr>Case Scenario: SHAY, 15 Y/O GIRL</vt:lpstr>
      <vt:lpstr>MI Law: Parental Consent Exceptions </vt:lpstr>
      <vt:lpstr>MI Law: Confidentiality/Minor Consent</vt:lpstr>
      <vt:lpstr>MI Law: Confidentiality/Minor Consent for PrEP</vt:lpstr>
      <vt:lpstr>Case Scenario: SHAY, 15 Y/O GIRL</vt:lpstr>
      <vt:lpstr>Michigan Law</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Saleem, Iman</cp:lastModifiedBy>
  <cp:revision>240</cp:revision>
  <dcterms:created xsi:type="dcterms:W3CDTF">2016-12-02T20:56:01Z</dcterms:created>
  <dcterms:modified xsi:type="dcterms:W3CDTF">2025-04-30T13:25:47Z</dcterms:modified>
</cp:coreProperties>
</file>