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30" autoAdjust="0"/>
    <p:restoredTop sz="76063" autoAdjust="0"/>
  </p:normalViewPr>
  <p:slideViewPr>
    <p:cSldViewPr snapToGrid="0">
      <p:cViewPr varScale="1">
        <p:scale>
          <a:sx n="87" d="100"/>
          <a:sy n="87" d="100"/>
        </p:scale>
        <p:origin x="184" y="72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7/24/25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7/24/25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Maine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a:t>
            </a:r>
          </a:p>
          <a:p>
            <a:pPr marL="342900" marR="0" lvl="0"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Gender-affirming care (ages 16 and up, with parental refusal)</a:t>
            </a:r>
          </a:p>
          <a:p>
            <a:endParaRPr lang="en-US" dirty="0"/>
          </a:p>
          <a:p>
            <a:r>
              <a:rPr lang="en-US" i="1" dirty="0"/>
              <a:t>[Pass out the “Maine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Maine’s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Pregnancy testing and prenatal (and other pregnancy-related) care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(ages 16 and up)</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Gender-affirming care</a:t>
            </a:r>
            <a:endPar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Maine.</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in any setting</a:t>
            </a:r>
          </a:p>
          <a:p>
            <a:pPr marL="537256" lvl="1" indent="-171450">
              <a:buFont typeface="Arial" panose="020B0604020202020204" pitchFamily="34" charset="0"/>
              <a:buChar char="•"/>
            </a:pPr>
            <a:r>
              <a:rPr lang="en-US" dirty="0"/>
              <a:t>Maine law lets minors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r>
              <a:rPr lang="en-US" sz="1000" dirty="0">
                <a:solidFill>
                  <a:schemeClr val="tx1"/>
                </a:solidFill>
              </a:rPr>
              <a:t>The provider </a:t>
            </a:r>
            <a:r>
              <a:rPr lang="en-US" sz="1000" b="1" dirty="0">
                <a:solidFill>
                  <a:schemeClr val="tx1"/>
                </a:solidFill>
              </a:rPr>
              <a:t>may choose </a:t>
            </a:r>
            <a:r>
              <a:rPr lang="en-US" sz="1000" dirty="0">
                <a:solidFill>
                  <a:schemeClr val="tx1"/>
                </a:solidFill>
              </a:rPr>
              <a:t>to tell the parents about any care provided if they believe it is in the minor’s best interest, with the minors written consent.</a:t>
            </a:r>
          </a:p>
          <a:p>
            <a:r>
              <a:rPr lang="en-US" sz="1800" dirty="0">
                <a:solidFill>
                  <a:schemeClr val="tx1"/>
                </a:solidFill>
              </a:rPr>
              <a:t>Minors need a parent/guardian’s permission for: </a:t>
            </a:r>
          </a:p>
          <a:p>
            <a:pPr marL="662894" lvl="0" indent="-342900">
              <a:buFont typeface="Arial" panose="020B0604020202020204" pitchFamily="34" charset="0"/>
              <a:buChar char="•"/>
            </a:pPr>
            <a:r>
              <a:rPr lang="en-US" sz="1800" dirty="0">
                <a:solidFill>
                  <a:schemeClr val="tx1"/>
                </a:solidFill>
              </a:rPr>
              <a:t>Vaccines </a:t>
            </a:r>
          </a:p>
          <a:p>
            <a:pPr marL="662894" lvl="0" indent="-342900">
              <a:buFont typeface="Arial" panose="020B0604020202020204" pitchFamily="34" charset="0"/>
              <a:buChar char="•"/>
            </a:pPr>
            <a:r>
              <a:rPr lang="en-US" sz="1800" dirty="0">
                <a:solidFill>
                  <a:schemeClr val="tx1"/>
                </a:solidFill>
              </a:rPr>
              <a:t>Mental health medications</a:t>
            </a:r>
          </a:p>
          <a:p>
            <a:pPr marL="662894" lvl="0"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July </a:t>
            </a:r>
            <a:r>
              <a:rPr lang="en-US" sz="1200" i="1" dirty="0">
                <a:solidFill>
                  <a:schemeClr val="tx1"/>
                </a:solidFill>
              </a:rPr>
              <a:t>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err="1"/>
              <a:t>MAine</a:t>
            </a:r>
            <a:r>
              <a:rPr lang="en-US" sz="3600" dirty="0"/>
              <a:t>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endParaRP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a:p>
            <a:pPr marL="342900" indent="-342900" defTabSz="731611">
              <a:lnSpc>
                <a:spcPct val="100000"/>
              </a:lnSpc>
              <a:spcBef>
                <a:spcPts val="0"/>
              </a:spcBef>
              <a:buFont typeface="Arial" panose="020B0604020202020204" pitchFamily="34" charset="0"/>
              <a:buChar char="•"/>
              <a:defRPr/>
            </a:pPr>
            <a:r>
              <a:rPr lang="en-US" sz="2000" dirty="0">
                <a:solidFill>
                  <a:schemeClr val="tx1"/>
                </a:solidFill>
                <a:latin typeface="Roboto"/>
                <a:cs typeface="Calibri" pitchFamily="34" charset="0"/>
              </a:rPr>
              <a:t>Gender-affirming care (ages 16 and up, with parental refusal)</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ME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Pregnancy testing and prenatal care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 (ages 16 and up)</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schemeClr val="tx1"/>
                </a:solidFill>
                <a:latin typeface="Roboto"/>
                <a:ea typeface="Calibri" panose="020F0502020204030204" pitchFamily="34" charset="0"/>
                <a:cs typeface="Calibri" pitchFamily="34" charset="0"/>
              </a:rPr>
              <a:t>Gender-affirming care</a:t>
            </a:r>
            <a:endParaRPr kumimoji="0" lang="en-US" sz="2000" b="0" i="0" u="none" strike="noStrike" kern="1200" cap="none" spc="0" normalizeH="0" baseline="0" noProof="0" dirty="0">
              <a:ln>
                <a:noFill/>
              </a:ln>
              <a:solidFill>
                <a:schemeClr val="tx1"/>
              </a:solidFill>
              <a:effectLst/>
              <a:uLnTx/>
              <a:uFillTx/>
              <a:latin typeface="Roboto"/>
              <a:ea typeface="Calibri" panose="020F050202020403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ME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any setting</a:t>
            </a:r>
          </a:p>
          <a:p>
            <a:pPr marL="1028700" lvl="1" indent="-342900"/>
            <a:r>
              <a:rPr lang="en-US" sz="2000" dirty="0">
                <a:solidFill>
                  <a:schemeClr val="tx1"/>
                </a:solidFill>
              </a:rPr>
              <a:t>Maine law lets minors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ME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pPr lvl="1" indent="0">
              <a:buNone/>
            </a:pPr>
            <a:endParaRPr lang="en-US" sz="1800" dirty="0">
              <a:solidFill>
                <a:schemeClr val="tx1"/>
              </a:solidFill>
            </a:endParaRPr>
          </a:p>
          <a:p>
            <a:r>
              <a:rPr lang="en-US" sz="1800" dirty="0">
                <a:solidFill>
                  <a:schemeClr val="tx1"/>
                </a:solidFill>
              </a:rPr>
              <a:t>The provider </a:t>
            </a:r>
            <a:r>
              <a:rPr lang="en-US" sz="1800" b="1" dirty="0">
                <a:solidFill>
                  <a:schemeClr val="tx1"/>
                </a:solidFill>
              </a:rPr>
              <a:t>may choose </a:t>
            </a:r>
            <a:r>
              <a:rPr lang="en-US" sz="1800" dirty="0">
                <a:solidFill>
                  <a:schemeClr val="tx1"/>
                </a:solidFill>
              </a:rPr>
              <a:t>to tell the parents about any care provided if they believe it is in the minor’s best interest, with the minors written consent.</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 </a:t>
            </a:r>
          </a:p>
          <a:p>
            <a:pPr marL="1028700" lvl="1" indent="-342900"/>
            <a:r>
              <a:rPr lang="en-US" sz="1800" dirty="0">
                <a:solidFill>
                  <a:schemeClr val="tx1"/>
                </a:solidFill>
              </a:rPr>
              <a:t>Mental health medications </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Maine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3863</TotalTime>
  <Words>1455</Words>
  <Application>Microsoft Macintosh PowerPoint</Application>
  <PresentationFormat>Custom</PresentationFormat>
  <Paragraphs>112</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Calibri</vt:lpstr>
      <vt:lpstr>Roboto Condensed</vt:lpstr>
      <vt:lpstr>Roboto</vt:lpstr>
      <vt:lpstr>Arial</vt:lpstr>
      <vt:lpstr>Title</vt:lpstr>
      <vt:lpstr>Text Only</vt:lpstr>
      <vt:lpstr>Text w/Pictures</vt:lpstr>
      <vt:lpstr>Text w/Video</vt:lpstr>
      <vt:lpstr>Other</vt:lpstr>
      <vt:lpstr>MAine Minor consent and Confidentiality Laws</vt:lpstr>
      <vt:lpstr>Case Scenario: SHAY, 15 Y/O girl</vt:lpstr>
      <vt:lpstr>ME Law: Parental Consent Exceptions</vt:lpstr>
      <vt:lpstr>ME Law: Confidentiality/minor Consent</vt:lpstr>
      <vt:lpstr>ME law: Confidentiality/Minor Consent for PREP </vt:lpstr>
      <vt:lpstr>Case Scenario: SHAY, 15 Y/O girl</vt:lpstr>
      <vt:lpstr>Maine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Bell, Jordan</cp:lastModifiedBy>
  <cp:revision>258</cp:revision>
  <dcterms:created xsi:type="dcterms:W3CDTF">2016-12-02T20:56:01Z</dcterms:created>
  <dcterms:modified xsi:type="dcterms:W3CDTF">2025-07-24T19:18:20Z</dcterms:modified>
</cp:coreProperties>
</file>