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F0502020204030204" pitchFamily="34"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130" autoAdjust="0"/>
    <p:restoredTop sz="76063" autoAdjust="0"/>
  </p:normalViewPr>
  <p:slideViewPr>
    <p:cSldViewPr snapToGrid="0">
      <p:cViewPr>
        <p:scale>
          <a:sx n="103" d="100"/>
          <a:sy n="103" d="100"/>
        </p:scale>
        <p:origin x="2576" y="44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7/24/25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7/24/25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Kentucky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(under age 18)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Outpatient mental health</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Ages 16+ for all non-residential therapy and medication management </a:t>
            </a:r>
          </a:p>
          <a:p>
            <a:endParaRPr lang="en-US" dirty="0"/>
          </a:p>
          <a:p>
            <a:r>
              <a:rPr lang="en-US" i="1" dirty="0"/>
              <a:t>[Pass out the “Kentucky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Kentucky’s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Pregnancy testing and prenatal (and other pregnancy-related) care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1000" dirty="0">
                <a:solidFill>
                  <a:prstClr val="black"/>
                </a:solidFill>
                <a:latin typeface="Roboto"/>
                <a:ea typeface="Calibri" panose="020F0502020204030204" pitchFamily="34" charset="0"/>
                <a:cs typeface="Calibri" pitchFamily="34" charset="0"/>
              </a:rPr>
              <a:t>treatment</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1000" dirty="0">
                <a:solidFill>
                  <a:prstClr val="black"/>
                </a:solidFill>
                <a:latin typeface="Roboto"/>
                <a:ea typeface="Calibri" panose="020F0502020204030204" pitchFamily="34" charset="0"/>
                <a:cs typeface="Calibri" pitchFamily="34" charset="0"/>
              </a:rPr>
              <a:t> mental health services (ages 16 and up)</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Gender-affirming care</a:t>
            </a:r>
            <a:endPar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Kentucky.</a:t>
            </a:r>
          </a:p>
          <a:p>
            <a:pPr marL="171450" indent="-171450">
              <a:buFont typeface="Arial" panose="020B0604020202020204" pitchFamily="34" charset="0"/>
              <a:buChar char="•"/>
            </a:pPr>
            <a:r>
              <a:rPr lang="en-US" dirty="0" err="1"/>
              <a:t>PrEP</a:t>
            </a:r>
            <a:r>
              <a:rPr lang="en-US" dirty="0"/>
              <a:t> prescriptions (with or without a recent STI) do NOT require parental consent.</a:t>
            </a:r>
          </a:p>
          <a:p>
            <a:pPr marL="537256" lvl="1" indent="-171450">
              <a:buFont typeface="Arial" panose="020B0604020202020204" pitchFamily="34" charset="0"/>
              <a:buChar char="•"/>
            </a:pPr>
            <a:r>
              <a:rPr lang="en-US" dirty="0"/>
              <a:t>Minors may consent to HIV prevention</a:t>
            </a:r>
          </a:p>
          <a:p>
            <a:pPr marL="171450" lvl="0" indent="-171450">
              <a:buFont typeface="Arial" panose="020B0604020202020204" pitchFamily="34" charset="0"/>
              <a:buChar char="•"/>
            </a:pPr>
            <a:r>
              <a:rPr lang="en-US" dirty="0"/>
              <a:t>Parental consent is NOT required in any setting</a:t>
            </a:r>
          </a:p>
          <a:p>
            <a:pPr marL="537256" lvl="1" indent="-171450">
              <a:buFont typeface="Arial" panose="020B0604020202020204" pitchFamily="34" charset="0"/>
              <a:buChar char="•"/>
            </a:pPr>
            <a:r>
              <a:rPr lang="en-US" dirty="0"/>
              <a:t>Kentucky law lets minors independently consent to STI/HIV services, including </a:t>
            </a:r>
            <a:r>
              <a:rPr lang="en-US" dirty="0" err="1"/>
              <a:t>PrEP</a:t>
            </a:r>
            <a:r>
              <a:rPr lang="en-US" dirty="0"/>
              <a:t>)</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review when a minor’s confidentiality must be overridden. Health care providers must override the minor’s confidentiality and report if:</a:t>
            </a:r>
          </a:p>
          <a:p>
            <a:pPr marL="171450" indent="-171450">
              <a:buFont typeface="Arial" panose="020B0604020202020204" pitchFamily="34" charset="0"/>
              <a:buChar char="•"/>
            </a:pPr>
            <a:r>
              <a:rPr lang="en-US" sz="1000" dirty="0">
                <a:solidFill>
                  <a:schemeClr val="tx1"/>
                </a:solidFill>
              </a:rPr>
              <a:t>Parent or guardian request results of an HIV test performed on a minor.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provider may choose to tell the parents about any care provided to the minor patient if they believe it is in the minor’s best interest.</a:t>
            </a:r>
          </a:p>
          <a:p>
            <a:r>
              <a:rPr lang="en-US" sz="1800" dirty="0">
                <a:solidFill>
                  <a:schemeClr val="tx1"/>
                </a:solidFill>
              </a:rPr>
              <a:t>Minors need a parent/guardian’s permission for: </a:t>
            </a:r>
          </a:p>
          <a:p>
            <a:pPr marL="662894" lvl="0" indent="-342900">
              <a:buFont typeface="Arial" panose="020B0604020202020204" pitchFamily="34" charset="0"/>
              <a:buChar char="•"/>
            </a:pPr>
            <a:r>
              <a:rPr lang="en-US" sz="1800" dirty="0">
                <a:solidFill>
                  <a:schemeClr val="tx1"/>
                </a:solidFill>
              </a:rPr>
              <a:t>Vaccines </a:t>
            </a:r>
          </a:p>
          <a:p>
            <a:pPr marL="662894" lvl="0" indent="-342900">
              <a:buFont typeface="Arial" panose="020B0604020202020204" pitchFamily="34" charset="0"/>
              <a:buChar char="•"/>
            </a:pPr>
            <a:r>
              <a:rPr lang="en-US" sz="1800" dirty="0">
                <a:solidFill>
                  <a:schemeClr val="tx1"/>
                </a:solidFill>
              </a:rPr>
              <a:t>Mental health medications (minors 16+ can self-consent to outpatient therapy)</a:t>
            </a:r>
          </a:p>
          <a:p>
            <a:pPr marL="662894" lvl="0" indent="-342900">
              <a:buFont typeface="Arial" panose="020B0604020202020204" pitchFamily="34" charset="0"/>
              <a:buChar char="•"/>
            </a:pPr>
            <a:r>
              <a:rPr lang="en-US" sz="1800" dirty="0">
                <a:solidFill>
                  <a:schemeClr val="tx1"/>
                </a:solidFill>
              </a:rPr>
              <a:t>Inpatient mental health treatment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t>
            </a:r>
            <a:r>
              <a:rPr lang="en-US" i="1" dirty="0">
                <a:solidFill>
                  <a:schemeClr val="tx1"/>
                </a:solidFill>
              </a:rPr>
              <a:t>July </a:t>
            </a:r>
            <a:r>
              <a:rPr lang="en-US" sz="1200" i="1" dirty="0">
                <a:solidFill>
                  <a:schemeClr val="tx1"/>
                </a:solidFill>
              </a:rPr>
              <a:t>2025</a:t>
            </a:r>
          </a:p>
          <a:p>
            <a:endParaRPr lang="en-US" dirty="0"/>
          </a:p>
        </p:txBody>
      </p:sp>
      <p:sp>
        <p:nvSpPr>
          <p:cNvPr id="4" name="Title 3"/>
          <p:cNvSpPr>
            <a:spLocks noGrp="1"/>
          </p:cNvSpPr>
          <p:nvPr>
            <p:ph type="title"/>
          </p:nvPr>
        </p:nvSpPr>
        <p:spPr>
          <a:xfrm>
            <a:off x="5563735" y="1202637"/>
            <a:ext cx="3885065" cy="355601"/>
          </a:xfrm>
        </p:spPr>
        <p:txBody>
          <a:bodyPr/>
          <a:lstStyle/>
          <a:p>
            <a:r>
              <a:rPr lang="en-US" sz="3600" dirty="0"/>
              <a:t>Kentucky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(under age 18)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endParaRP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a:t>
            </a:r>
          </a:p>
          <a:p>
            <a:pPr marL="971550" lvl="1" indent="-285750" defTabSz="731611">
              <a:lnSpc>
                <a:spcPct val="100000"/>
              </a:lnSpc>
              <a:spcBef>
                <a:spcPts val="0"/>
              </a:spcBef>
              <a:defRPr/>
            </a:pPr>
            <a:r>
              <a:rPr lang="en-US" sz="2000" dirty="0">
                <a:solidFill>
                  <a:prstClr val="black"/>
                </a:solidFill>
                <a:latin typeface="Roboto"/>
                <a:cs typeface="Calibri" pitchFamily="34" charset="0"/>
              </a:rPr>
              <a:t>Ages 16+ for all non-residential therapy and medication management </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KY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under 18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Pregnancy testing and prenatal care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2000" dirty="0">
                <a:solidFill>
                  <a:prstClr val="black"/>
                </a:solidFill>
                <a:latin typeface="Roboto"/>
                <a:ea typeface="Calibri" panose="020F0502020204030204" pitchFamily="34" charset="0"/>
                <a:cs typeface="Calibri" pitchFamily="34" charset="0"/>
              </a:rPr>
              <a:t>treatment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mental health services (ages 16 and up)</a:t>
            </a:r>
          </a:p>
          <a:p>
            <a:endParaRPr lang="en-US" dirty="0"/>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Ky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285750" indent="-28575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any setting</a:t>
            </a:r>
          </a:p>
          <a:p>
            <a:pPr marL="1028700" lvl="1" indent="-342900"/>
            <a:r>
              <a:rPr lang="en-US" sz="2000" dirty="0">
                <a:solidFill>
                  <a:schemeClr val="tx1"/>
                </a:solidFill>
              </a:rPr>
              <a:t>Kentucky law lets minors independently consent to STI/HIV services, including </a:t>
            </a:r>
            <a:r>
              <a:rPr lang="en-US" sz="2000" dirty="0" err="1">
                <a:solidFill>
                  <a:schemeClr val="tx1"/>
                </a:solidFill>
              </a:rPr>
              <a:t>PrEP</a:t>
            </a:r>
            <a:r>
              <a:rPr lang="en-US" sz="2000" dirty="0">
                <a:solidFill>
                  <a:schemeClr val="tx1"/>
                </a:solidFill>
              </a:rPr>
              <a:t>)</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KY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Parent or guardian request results of an HIV test performed on a minor.</a:t>
            </a:r>
          </a:p>
          <a:p>
            <a:pPr lvl="1" indent="0">
              <a:buNone/>
            </a:pPr>
            <a:endParaRPr lang="en-US" sz="1800" dirty="0">
              <a:solidFill>
                <a:schemeClr val="tx1"/>
              </a:solidFill>
            </a:endParaRPr>
          </a:p>
          <a:p>
            <a:r>
              <a:rPr lang="en-US" sz="1800" dirty="0">
                <a:solidFill>
                  <a:schemeClr val="tx1"/>
                </a:solidFill>
              </a:rPr>
              <a:t>The provider </a:t>
            </a:r>
            <a:r>
              <a:rPr lang="en-US" sz="1800" b="1" dirty="0">
                <a:solidFill>
                  <a:schemeClr val="tx1"/>
                </a:solidFill>
              </a:rPr>
              <a:t>may choose </a:t>
            </a:r>
            <a:r>
              <a:rPr lang="en-US" sz="1800" dirty="0">
                <a:solidFill>
                  <a:schemeClr val="tx1"/>
                </a:solidFill>
              </a:rPr>
              <a:t>to tell the parents about any care provided if they believe it is in the minor’s best interest. </a:t>
            </a:r>
          </a:p>
          <a:p>
            <a:endParaRPr lang="en-US" sz="1800" dirty="0">
              <a:solidFill>
                <a:schemeClr val="tx1"/>
              </a:solidFill>
            </a:endParaRPr>
          </a:p>
          <a:p>
            <a:r>
              <a:rPr lang="en-US" sz="1800" dirty="0">
                <a:solidFill>
                  <a:schemeClr val="tx1"/>
                </a:solidFill>
              </a:rPr>
              <a:t>Minors need a parent/guardian’s permission for: </a:t>
            </a:r>
          </a:p>
          <a:p>
            <a:pPr marL="1028700" lvl="1" indent="-342900"/>
            <a:r>
              <a:rPr lang="en-US" sz="1800" dirty="0">
                <a:solidFill>
                  <a:schemeClr val="tx1"/>
                </a:solidFill>
              </a:rPr>
              <a:t>Vaccines </a:t>
            </a:r>
          </a:p>
          <a:p>
            <a:pPr marL="1028700" lvl="1" indent="-342900"/>
            <a:r>
              <a:rPr lang="en-US" sz="1800" dirty="0">
                <a:solidFill>
                  <a:schemeClr val="tx1"/>
                </a:solidFill>
              </a:rPr>
              <a:t>Mental health medications (minors 16+ can self-consent to outpatient therapy)</a:t>
            </a:r>
          </a:p>
          <a:p>
            <a:pPr marL="1028700" lvl="1" indent="-342900"/>
            <a:r>
              <a:rPr lang="en-US" sz="1800" dirty="0">
                <a:solidFill>
                  <a:schemeClr val="tx1"/>
                </a:solidFill>
              </a:rPr>
              <a:t>Inpatient mental health treatment</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a:t>Kentucky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111430"/>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3716</TotalTime>
  <Words>1544</Words>
  <Application>Microsoft Macintosh PowerPoint</Application>
  <PresentationFormat>Custom</PresentationFormat>
  <Paragraphs>117</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Calibri</vt:lpstr>
      <vt:lpstr>Roboto Condensed</vt:lpstr>
      <vt:lpstr>Roboto</vt:lpstr>
      <vt:lpstr>Arial</vt:lpstr>
      <vt:lpstr>Title</vt:lpstr>
      <vt:lpstr>Text Only</vt:lpstr>
      <vt:lpstr>Text w/Pictures</vt:lpstr>
      <vt:lpstr>Text w/Video</vt:lpstr>
      <vt:lpstr>Other</vt:lpstr>
      <vt:lpstr>Kentucky Minor consent and Confidentiality Laws</vt:lpstr>
      <vt:lpstr>Case Scenario: SHAY, 15 Y/O girl</vt:lpstr>
      <vt:lpstr>KY Law: Parental Consent Exceptions</vt:lpstr>
      <vt:lpstr>Ky Law: Confidentiality/minor Consent</vt:lpstr>
      <vt:lpstr>KY law: Confidentiality/Minor Consent for PREP </vt:lpstr>
      <vt:lpstr>Case Scenario: SHAY, 15 Y/O girl</vt:lpstr>
      <vt:lpstr>Kentucky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Bell, Jordan</cp:lastModifiedBy>
  <cp:revision>259</cp:revision>
  <dcterms:created xsi:type="dcterms:W3CDTF">2016-12-02T20:56:01Z</dcterms:created>
  <dcterms:modified xsi:type="dcterms:W3CDTF">2025-07-24T15:53:37Z</dcterms:modified>
</cp:coreProperties>
</file>