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15"/>
  </p:notesMasterIdLst>
  <p:handoutMasterIdLst>
    <p:handoutMasterId r:id="rId16"/>
  </p:handoutMasterIdLst>
  <p:sldIdLst>
    <p:sldId id="256" r:id="rId6"/>
    <p:sldId id="257" r:id="rId7"/>
    <p:sldId id="268" r:id="rId8"/>
    <p:sldId id="272" r:id="rId9"/>
    <p:sldId id="273" r:id="rId10"/>
    <p:sldId id="271" r:id="rId11"/>
    <p:sldId id="270" r:id="rId12"/>
    <p:sldId id="259" r:id="rId13"/>
    <p:sldId id="266" r:id="rId14"/>
  </p:sldIdLst>
  <p:sldSz cx="9756775" cy="5486400"/>
  <p:notesSz cx="6858000" cy="9144000"/>
  <p:embeddedFontLst>
    <p:embeddedFont>
      <p:font typeface="Roboto" panose="02000000000000000000" pitchFamily="2" charset="0"/>
      <p:regular r:id="rId17"/>
      <p:bold r:id="rId18"/>
      <p:italic r:id="rId19"/>
      <p:boldItalic r:id="rId20"/>
    </p:embeddedFont>
    <p:embeddedFont>
      <p:font typeface="Roboto Condensed" panose="020F0502020204030204" pitchFamily="34" charset="0"/>
      <p:regular r:id="rId21"/>
      <p:bold r:id="rId22"/>
      <p:italic r:id="rId23"/>
      <p:boldItalic r:id="rId2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99CC33"/>
    <a:srgbClr val="0D2571"/>
    <a:srgbClr val="8CC443"/>
    <a:srgbClr val="0D233D"/>
    <a:srgbClr val="B4C7E7"/>
    <a:srgbClr val="8FAADC"/>
    <a:srgbClr val="DAE3F3"/>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130" autoAdjust="0"/>
    <p:restoredTop sz="76067" autoAdjust="0"/>
  </p:normalViewPr>
  <p:slideViewPr>
    <p:cSldViewPr snapToGrid="0">
      <p:cViewPr varScale="1">
        <p:scale>
          <a:sx n="106" d="100"/>
          <a:sy n="106" d="100"/>
        </p:scale>
        <p:origin x="2496" y="168"/>
      </p:cViewPr>
      <p:guideLst/>
    </p:cSldViewPr>
  </p:slideViewPr>
  <p:notesTextViewPr>
    <p:cViewPr>
      <p:scale>
        <a:sx n="3" d="2"/>
        <a:sy n="3" d="2"/>
      </p:scale>
      <p:origin x="0" y="-32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7/21/25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dirty="0"/>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7/21/25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dirty="0"/>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Kansas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dirty="0"/>
          </a:p>
        </p:txBody>
      </p:sp>
    </p:spTree>
    <p:extLst>
      <p:ext uri="{BB962C8B-B14F-4D97-AF65-F5344CB8AC3E}">
        <p14:creationId xmlns:p14="http://schemas.microsoft.com/office/powerpoint/2010/main" val="30089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This is Shay who is 15. She is here today because of a sore throat. During her visit the clinician found out that she is concerned about having a STI. Shay says she is worried her mother will kick her out of the house if she knows Shay is sexually active. How does the right to confidentiality help or hurt Shay?</a:t>
            </a:r>
          </a:p>
          <a:p>
            <a:endParaRPr lang="en-US" sz="900" i="1"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900" i="1"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respect teens’ confidentiality, it can be challenging when we think parents should be involved. What can go wrong if we accidentally break confidentiality?</a:t>
            </a:r>
          </a:p>
          <a:p>
            <a:endParaRPr lang="en-US" sz="900" kern="1200" dirty="0">
              <a:solidFill>
                <a:schemeClr val="tx1"/>
              </a:solidFill>
              <a:effectLst/>
              <a:latin typeface="+mn-lt"/>
              <a:ea typeface="+mn-ea"/>
              <a:cs typeface="+mn-cs"/>
            </a:endParaRPr>
          </a:p>
          <a:p>
            <a:r>
              <a:rPr lang="en-US" sz="9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a sexually active teen may be more likely to use contraception if someone tells the teen that they can get birth control without a parent or guardian’s consent. </a:t>
            </a:r>
            <a:endParaRPr lang="en-US" sz="900"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dirty="0"/>
          </a:p>
        </p:txBody>
      </p:sp>
    </p:spTree>
    <p:extLst>
      <p:ext uri="{BB962C8B-B14F-4D97-AF65-F5344CB8AC3E}">
        <p14:creationId xmlns:p14="http://schemas.microsoft.com/office/powerpoint/2010/main" val="306583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laws and consider how we implement them here. As we see on the slide, a parent or legal guardian must provide consent on behalf of a minor (under age 18) before health services are provided, with </a:t>
            </a:r>
            <a:r>
              <a:rPr lang="en-US" b="1" dirty="0"/>
              <a:t>several important exceptions:</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Emergency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Minor parents: care for themselves and for their child</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Outpatient mental health</a:t>
            </a:r>
          </a:p>
          <a:p>
            <a:pPr marL="971550" marR="0" lvl="1"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related to pregnancy, STIs, or substance use</a:t>
            </a:r>
          </a:p>
          <a:p>
            <a:endParaRPr lang="en-US" dirty="0"/>
          </a:p>
          <a:p>
            <a:r>
              <a:rPr lang="en-US" i="1" dirty="0"/>
              <a:t>[Pass out the “Kansas Confidentiality/Minor Consent Laws” handout.]</a:t>
            </a:r>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dirty="0"/>
          </a:p>
        </p:txBody>
      </p:sp>
    </p:spTree>
    <p:extLst>
      <p:ext uri="{BB962C8B-B14F-4D97-AF65-F5344CB8AC3E}">
        <p14:creationId xmlns:p14="http://schemas.microsoft.com/office/powerpoint/2010/main" val="37256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handout that explains Kansas’ confidentiality and minor consent laws. This slide also outlines the laws and can be a cheat sheet if you want to keep it handy. As we see here, patients under 18 have a right to the following </a:t>
            </a:r>
            <a:r>
              <a:rPr lang="en-US" b="1" dirty="0"/>
              <a:t>without</a:t>
            </a:r>
            <a:r>
              <a:rPr lang="en-US" b="0" dirty="0"/>
              <a:t> parental/guardian consent or knowledge: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Pregnancy testing and prenatal (and other pregnancy-related) care</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1000" dirty="0">
                <a:solidFill>
                  <a:prstClr val="black"/>
                </a:solidFill>
                <a:latin typeface="Roboto"/>
                <a:ea typeface="Calibri" panose="020F0502020204030204" pitchFamily="34" charset="0"/>
                <a:cs typeface="Calibri" pitchFamily="34" charset="0"/>
              </a:rPr>
              <a:t>treatment</a:t>
            </a:r>
          </a:p>
          <a:p>
            <a:pPr marL="708706" marR="0" lvl="1"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1000" dirty="0">
                <a:solidFill>
                  <a:prstClr val="black"/>
                </a:solidFill>
                <a:latin typeface="Roboto"/>
                <a:ea typeface="Calibri" panose="020F0502020204030204" pitchFamily="34" charset="0"/>
                <a:cs typeface="Calibri" pitchFamily="34" charset="0"/>
              </a:rPr>
              <a:t> mental health services </a:t>
            </a:r>
            <a:endParaRPr lang="en-US" dirty="0"/>
          </a:p>
          <a:p>
            <a:r>
              <a:rPr lang="en-US" dirty="0"/>
              <a:t>Are there any questions?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2543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information about prescribing </a:t>
            </a:r>
            <a:r>
              <a:rPr lang="en-US" dirty="0" err="1"/>
              <a:t>PrEP</a:t>
            </a:r>
            <a:r>
              <a:rPr lang="en-US" dirty="0"/>
              <a:t> for adolescent patients in Kansas.</a:t>
            </a:r>
          </a:p>
          <a:p>
            <a:pPr marL="171450" indent="-171450">
              <a:buFont typeface="Arial" panose="020B0604020202020204" pitchFamily="34" charset="0"/>
              <a:buChar char="•"/>
            </a:pPr>
            <a:r>
              <a:rPr lang="en-US" dirty="0" err="1"/>
              <a:t>PrEP</a:t>
            </a:r>
            <a:r>
              <a:rPr lang="en-US" dirty="0"/>
              <a:t> prescriptions (with or without a recent STI) do NOT require parental consent.</a:t>
            </a:r>
          </a:p>
          <a:p>
            <a:pPr marL="537256" lvl="1" indent="-171450">
              <a:buFont typeface="Arial" panose="020B0604020202020204" pitchFamily="34" charset="0"/>
              <a:buChar char="•"/>
            </a:pPr>
            <a:r>
              <a:rPr lang="en-US" dirty="0"/>
              <a:t>Minors may consent to HIV prevention</a:t>
            </a:r>
          </a:p>
          <a:p>
            <a:pPr marL="171450" lvl="0" indent="-171450">
              <a:buFont typeface="Arial" panose="020B0604020202020204" pitchFamily="34" charset="0"/>
              <a:buChar char="•"/>
            </a:pPr>
            <a:r>
              <a:rPr lang="en-US" dirty="0"/>
              <a:t>Parental consent is NOT required in any setting</a:t>
            </a:r>
          </a:p>
          <a:p>
            <a:pPr marL="537256" lvl="1" indent="-171450">
              <a:buFont typeface="Arial" panose="020B0604020202020204" pitchFamily="34" charset="0"/>
              <a:buChar char="•"/>
            </a:pPr>
            <a:r>
              <a:rPr lang="en-US" dirty="0"/>
              <a:t>Kansas law lets minors independently consent to STI/HIV services, including </a:t>
            </a:r>
            <a:r>
              <a:rPr lang="en-US" dirty="0" err="1"/>
              <a:t>PrEP</a:t>
            </a:r>
            <a:r>
              <a:rPr lang="en-US" dirty="0"/>
              <a:t>)</a:t>
            </a:r>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12023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AE36-107D-671A-7296-4FA5EE30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DF7D5-1724-2E4C-8B30-D95C34F89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A2495-745B-4CA3-ACAE-9695726CF4CC}"/>
              </a:ext>
            </a:extLst>
          </p:cNvPr>
          <p:cNvSpPr>
            <a:spLocks noGrp="1"/>
          </p:cNvSpPr>
          <p:nvPr>
            <p:ph type="body" idx="1"/>
          </p:nvPr>
        </p:nvSpPr>
        <p:spPr/>
        <p:txBody>
          <a:bodyPr/>
          <a:lstStyle/>
          <a:p>
            <a:r>
              <a:rPr lang="en-US" sz="900" kern="1200" dirty="0">
                <a:solidFill>
                  <a:schemeClr val="tx1"/>
                </a:solidFill>
                <a:effectLst/>
                <a:latin typeface="+mn-lt"/>
                <a:ea typeface="+mn-ea"/>
                <a:cs typeface="+mn-cs"/>
              </a:rPr>
              <a:t>Let’s go back to our 15-year-old patient scenario, Shay. Let’s answer these questions together as I read through them. </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Shay receive STI testing without a parent’s permission? [Answer: Yes]</a:t>
            </a:r>
          </a:p>
          <a:p>
            <a:pPr marL="171450" lvl="0" indent="-171450">
              <a:buFont typeface="Arial" panose="020B0604020202020204" pitchFamily="34" charset="0"/>
              <a:buChar char="•"/>
            </a:pPr>
            <a:r>
              <a:rPr lang="en-US" sz="900" kern="1200" dirty="0">
                <a:solidFill>
                  <a:schemeClr val="tx1"/>
                </a:solidFill>
                <a:effectLst/>
                <a:latin typeface="+mn-lt"/>
                <a:ea typeface="+mn-ea"/>
                <a:cs typeface="+mn-cs"/>
              </a:rPr>
              <a:t>Can she receive STI treatment? [Answer: Yes] </a:t>
            </a:r>
          </a:p>
          <a:p>
            <a:pPr marL="171450" indent="-171450">
              <a:buFont typeface="Arial" panose="020B0604020202020204" pitchFamily="34" charset="0"/>
              <a:buChar char="•"/>
            </a:pPr>
            <a:r>
              <a:rPr lang="en-US" sz="900" kern="1200" dirty="0">
                <a:solidFill>
                  <a:schemeClr val="tx1"/>
                </a:solidFill>
                <a:effectLst/>
                <a:latin typeface="+mn-lt"/>
                <a:ea typeface="+mn-ea"/>
                <a:cs typeface="+mn-cs"/>
              </a:rPr>
              <a:t>What if Shay was 13 years old? Answer: [Yes, she still could, though </a:t>
            </a:r>
            <a:r>
              <a:rPr lang="en-US" sz="900" b="1" kern="1200" dirty="0">
                <a:solidFill>
                  <a:schemeClr val="tx1"/>
                </a:solidFill>
                <a:effectLst/>
                <a:latin typeface="+mn-lt"/>
                <a:ea typeface="+mn-ea"/>
                <a:cs typeface="+mn-cs"/>
              </a:rPr>
              <a:t>it’s best to encourage the patient to tell her parent</a:t>
            </a:r>
            <a:r>
              <a:rPr lang="en-US" sz="900" kern="1200" dirty="0">
                <a:solidFill>
                  <a:schemeClr val="tx1"/>
                </a:solidFill>
                <a:effectLst/>
                <a:latin typeface="+mn-lt"/>
                <a:ea typeface="+mn-ea"/>
                <a:cs typeface="+mn-cs"/>
              </a:rPr>
              <a:t>, and probe for signs of abuse.]</a:t>
            </a:r>
            <a:endParaRPr lang="en-US" sz="900" dirty="0"/>
          </a:p>
        </p:txBody>
      </p:sp>
      <p:sp>
        <p:nvSpPr>
          <p:cNvPr id="4" name="Slide Number Placeholder 3">
            <a:extLst>
              <a:ext uri="{FF2B5EF4-FFF2-40B4-BE49-F238E27FC236}">
                <a16:creationId xmlns:a16="http://schemas.microsoft.com/office/drawing/2014/main" id="{59F9F616-95B4-DB26-355F-505C95E2B18B}"/>
              </a:ext>
            </a:extLst>
          </p:cNvPr>
          <p:cNvSpPr>
            <a:spLocks noGrp="1"/>
          </p:cNvSpPr>
          <p:nvPr>
            <p:ph type="sldNum" sz="quarter" idx="5"/>
          </p:nvPr>
        </p:nvSpPr>
        <p:spPr/>
        <p:txBody>
          <a:bodyPr/>
          <a:lstStyle/>
          <a:p>
            <a:fld id="{DD02C4DE-1B8A-4E20-9B71-ACF1E91FF3F0}" type="slidenum">
              <a:rPr lang="en-US" smtClean="0"/>
              <a:t>6</a:t>
            </a:fld>
            <a:endParaRPr lang="en-US" dirty="0"/>
          </a:p>
        </p:txBody>
      </p:sp>
    </p:spTree>
    <p:extLst>
      <p:ext uri="{BB962C8B-B14F-4D97-AF65-F5344CB8AC3E}">
        <p14:creationId xmlns:p14="http://schemas.microsoft.com/office/powerpoint/2010/main" val="2125694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chemeClr val="tx1"/>
                </a:solidFill>
              </a:rPr>
              <a:t>Health care providers must override the minor’s confidentiality and report if: </a:t>
            </a:r>
          </a:p>
          <a:p>
            <a:pPr marL="1028700" lvl="1" indent="-342900">
              <a:buFont typeface="Arial" panose="020B0604020202020204" pitchFamily="34" charset="0"/>
              <a:buChar char="•"/>
            </a:pPr>
            <a:r>
              <a:rPr lang="en-US" sz="1800" dirty="0">
                <a:solidFill>
                  <a:schemeClr val="tx1"/>
                </a:solidFill>
              </a:rPr>
              <a:t>The minor consents to a sexual assault examination</a:t>
            </a:r>
          </a:p>
          <a:p>
            <a:pPr marL="1028700" lvl="1" indent="-342900">
              <a:buFont typeface="Arial" panose="020B0604020202020204" pitchFamily="34" charset="0"/>
              <a:buChar char="•"/>
            </a:pPr>
            <a:r>
              <a:rPr lang="en-US" sz="1800" dirty="0">
                <a:solidFill>
                  <a:schemeClr val="tx1"/>
                </a:solidFill>
              </a:rPr>
              <a:t>The minor is consenting to obtaining contraceptive devices</a:t>
            </a:r>
          </a:p>
          <a:p>
            <a:r>
              <a:rPr lang="en-US" sz="1800" dirty="0">
                <a:solidFill>
                  <a:schemeClr val="tx1"/>
                </a:solidFill>
              </a:rPr>
              <a:t>The provider </a:t>
            </a:r>
            <a:r>
              <a:rPr lang="en-US" sz="1800" b="1" dirty="0">
                <a:solidFill>
                  <a:schemeClr val="tx1"/>
                </a:solidFill>
              </a:rPr>
              <a:t>must </a:t>
            </a:r>
            <a:r>
              <a:rPr lang="en-US" sz="1800" dirty="0">
                <a:solidFill>
                  <a:schemeClr val="tx1"/>
                </a:solidFill>
              </a:rPr>
              <a:t>follow HIPAA guidelines with respect to minor patient’s health information. </a:t>
            </a:r>
          </a:p>
          <a:p>
            <a:r>
              <a:rPr lang="en-US" sz="1800" dirty="0">
                <a:solidFill>
                  <a:schemeClr val="tx1"/>
                </a:solidFill>
              </a:rPr>
              <a:t>Minors need a parent/guardian’s permission for: </a:t>
            </a:r>
          </a:p>
          <a:p>
            <a:pPr marL="1028700" lvl="1" indent="-342900">
              <a:buFont typeface="Arial" panose="020B0604020202020204" pitchFamily="34" charset="0"/>
              <a:buChar char="•"/>
            </a:pPr>
            <a:r>
              <a:rPr lang="en-US" sz="1800" dirty="0">
                <a:solidFill>
                  <a:schemeClr val="tx1"/>
                </a:solidFill>
              </a:rPr>
              <a:t>Vaccines </a:t>
            </a:r>
          </a:p>
          <a:p>
            <a:pPr marL="1028700" lvl="1" indent="-342900">
              <a:buFont typeface="Arial" panose="020B0604020202020204" pitchFamily="34" charset="0"/>
              <a:buChar char="•"/>
            </a:pPr>
            <a:r>
              <a:rPr lang="en-US" sz="1800" dirty="0">
                <a:solidFill>
                  <a:schemeClr val="tx1"/>
                </a:solidFill>
              </a:rPr>
              <a:t>Mental health medications </a:t>
            </a:r>
          </a:p>
          <a:p>
            <a:pPr marL="1028700" lvl="1" indent="-342900">
              <a:buFont typeface="Arial" panose="020B0604020202020204" pitchFamily="34" charset="0"/>
              <a:buChar char="•"/>
            </a:pPr>
            <a:r>
              <a:rPr lang="en-US" sz="1800" dirty="0">
                <a:solidFill>
                  <a:schemeClr val="tx1"/>
                </a:solidFill>
              </a:rPr>
              <a:t>Inpatient mental health treatment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dirty="0"/>
          </a:p>
        </p:txBody>
      </p:sp>
    </p:spTree>
    <p:extLst>
      <p:ext uri="{BB962C8B-B14F-4D97-AF65-F5344CB8AC3E}">
        <p14:creationId xmlns:p14="http://schemas.microsoft.com/office/powerpoint/2010/main" val="238788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Let’s take a look at one last scenario. Giovanni is a 17-year-old boy who expresses concern about his alcohol use but doesn’t want to tell his parents.</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Is Giovanni allowed to get outpatient counseling for substance use without a parent’s consent? </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[Allow a moment for people to respond either quietly to themselves or aloud.]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answer is yes, though the provider may encourage Giovanni to tell his parents.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dirty="0"/>
          </a:p>
        </p:txBody>
      </p:sp>
    </p:spTree>
    <p:extLst>
      <p:ext uri="{BB962C8B-B14F-4D97-AF65-F5344CB8AC3E}">
        <p14:creationId xmlns:p14="http://schemas.microsoft.com/office/powerpoint/2010/main" val="125125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[Print and post Sparklers in areas your staff can see (e.g., lunchroom).]</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dirty="0"/>
          </a:p>
        </p:txBody>
      </p:sp>
    </p:spTree>
    <p:extLst>
      <p:ext uri="{BB962C8B-B14F-4D97-AF65-F5344CB8AC3E}">
        <p14:creationId xmlns:p14="http://schemas.microsoft.com/office/powerpoint/2010/main" val="302012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2" name="Title 1"/>
          <p:cNvSpPr>
            <a:spLocks noGrp="1"/>
          </p:cNvSpPr>
          <p:nvPr>
            <p:ph type="title"/>
          </p:nvPr>
        </p:nvSpPr>
        <p:spPr>
          <a:xfrm>
            <a:off x="4178710" y="822016"/>
            <a:ext cx="5270090" cy="1815549"/>
          </a:xfrm>
          <a:prstGeom prst="rect">
            <a:avLst/>
          </a:prstGeom>
        </p:spPr>
        <p:txBody>
          <a:bodyPr/>
          <a:lstStyle>
            <a:lvl1pPr>
              <a:defRPr>
                <a:solidFill>
                  <a:srgbClr val="0D2571"/>
                </a:solidFill>
              </a:defRPr>
            </a:lvl1pPr>
          </a:lstStyle>
          <a:p>
            <a:r>
              <a:rPr lang="en-US" dirty="0"/>
              <a:t>Click to edit Master title style</a:t>
            </a:r>
          </a:p>
        </p:txBody>
      </p:sp>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72AEE739-97C1-510E-D363-113D9C4EAE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2" name="Picture 1">
            <a:extLst>
              <a:ext uri="{FF2B5EF4-FFF2-40B4-BE49-F238E27FC236}">
                <a16:creationId xmlns:a16="http://schemas.microsoft.com/office/drawing/2014/main" id="{AC79605E-E472-6662-4FA2-194D6AD1B0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362" y="1379009"/>
            <a:ext cx="8229763"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p:nvPr>
        </p:nvSpPr>
        <p:spPr>
          <a:xfrm>
            <a:off x="771503" y="3523403"/>
            <a:ext cx="3850552"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25675"/>
            <a:ext cx="3868541" cy="151263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1800"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p:nvPr>
        </p:nvSpPr>
        <p:spPr>
          <a:xfrm>
            <a:off x="771503" y="3592227"/>
            <a:ext cx="3850552"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p:nvPr>
        </p:nvSpPr>
        <p:spPr>
          <a:xfrm>
            <a:off x="5134856" y="3594499"/>
            <a:ext cx="3868541" cy="14369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8" y="4229924"/>
            <a:ext cx="8238139"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3796393"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7" y="2957598"/>
            <a:ext cx="3800332"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p:nvPr>
        </p:nvSpPr>
        <p:spPr>
          <a:xfrm>
            <a:off x="773959" y="4249589"/>
            <a:ext cx="3800332"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p:nvPr>
        </p:nvSpPr>
        <p:spPr>
          <a:xfrm>
            <a:off x="5166700" y="1381281"/>
            <a:ext cx="3834426" cy="1078173"/>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p:nvPr>
        </p:nvSpPr>
        <p:spPr>
          <a:xfrm>
            <a:off x="5166435" y="2959870"/>
            <a:ext cx="3838405" cy="802945"/>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1800"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p:nvPr>
        </p:nvSpPr>
        <p:spPr>
          <a:xfrm>
            <a:off x="5168707" y="4251861"/>
            <a:ext cx="3838405" cy="779612"/>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1.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2.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6200000">
            <a:off x="1011276" y="2693112"/>
            <a:ext cx="5491597" cy="88752"/>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8CC4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640868" y="317318"/>
            <a:ext cx="362001" cy="362001"/>
          </a:xfrm>
          <a:prstGeom prst="rect">
            <a:avLst/>
          </a:prstGeom>
        </p:spPr>
      </p:pic>
      <p:sp>
        <p:nvSpPr>
          <p:cNvPr id="3" name="TextBox 2"/>
          <p:cNvSpPr txBox="1"/>
          <p:nvPr userDrawn="1"/>
        </p:nvSpPr>
        <p:spPr>
          <a:xfrm>
            <a:off x="7904557" y="313652"/>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6" name="Title Placeholder 5"/>
          <p:cNvSpPr>
            <a:spLocks noGrp="1"/>
          </p:cNvSpPr>
          <p:nvPr>
            <p:ph type="title"/>
          </p:nvPr>
        </p:nvSpPr>
        <p:spPr>
          <a:xfrm>
            <a:off x="753906" y="141968"/>
            <a:ext cx="6249928" cy="466344"/>
          </a:xfrm>
          <a:prstGeom prst="rect">
            <a:avLst/>
          </a:prstGeom>
        </p:spPr>
        <p:txBody>
          <a:bodyPr vert="horz" lIns="91440" tIns="45720" rIns="91440" bIns="45720" rtlCol="0" anchor="ctr">
            <a:noAutofit/>
          </a:bodyPr>
          <a:lstStyle/>
          <a:p>
            <a:r>
              <a:rPr lang="en-US" dirty="0"/>
              <a:t>Click to edit Master title style</a:t>
            </a:r>
          </a:p>
        </p:txBody>
      </p: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5" name="Picture 4">
            <a:extLst>
              <a:ext uri="{FF2B5EF4-FFF2-40B4-BE49-F238E27FC236}">
                <a16:creationId xmlns:a16="http://schemas.microsoft.com/office/drawing/2014/main" id="{FC3A78EB-0500-9BD0-3D52-7D7EE080E96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5A488DF4-2336-C6EE-3DBE-C3BB3EEA9BE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D61269A2-20CA-8FD0-C000-995256F69BA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4" name="Picture 3" descr="A green star on a black background&#10;&#10;Description automatically generated">
            <a:extLst>
              <a:ext uri="{FF2B5EF4-FFF2-40B4-BE49-F238E27FC236}">
                <a16:creationId xmlns:a16="http://schemas.microsoft.com/office/drawing/2014/main" id="{E26BA556-A7E5-1C05-C8CF-B02B4832129B}"/>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53906" y="141968"/>
            <a:ext cx="6955949" cy="466344"/>
          </a:xfrm>
          <a:prstGeom prst="rect">
            <a:avLst/>
          </a:prstGeom>
        </p:spPr>
        <p:txBody>
          <a:bodyPr vert="horz" lIns="91440" tIns="45720" rIns="91440" bIns="45720" rtlCol="0" anchor="ctr">
            <a:noAutofit/>
          </a:bodyPr>
          <a:lstStyle/>
          <a:p>
            <a:r>
              <a:rPr lang="en-US" dirty="0"/>
              <a:t>Click to edit Master title style</a:t>
            </a:r>
          </a:p>
        </p:txBody>
      </p: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6ADBBF67-C6A2-4486-E2F0-C54B478C266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729557"/>
            <a:ext cx="9756775" cy="157685"/>
          </a:xfrm>
          <a:prstGeom prst="rect">
            <a:avLst/>
          </a:prstGeom>
        </p:spPr>
      </p:pic>
      <p:pic>
        <p:nvPicPr>
          <p:cNvPr id="3" name="Picture 2" descr="A green star on a black background&#10;&#10;Description automatically generated">
            <a:extLst>
              <a:ext uri="{FF2B5EF4-FFF2-40B4-BE49-F238E27FC236}">
                <a16:creationId xmlns:a16="http://schemas.microsoft.com/office/drawing/2014/main" id="{E19D9A0D-28E1-C26C-1734-BF36C3E571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141968"/>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descr="A green star on a black background&#10;&#10;Description automatically generated">
            <a:extLst>
              <a:ext uri="{FF2B5EF4-FFF2-40B4-BE49-F238E27FC236}">
                <a16:creationId xmlns:a16="http://schemas.microsoft.com/office/drawing/2014/main" id="{51A19FC3-7E7B-9CD1-F545-F4CFC7A6DC5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20" y="58301"/>
            <a:ext cx="577530" cy="633678"/>
          </a:xfrm>
          <a:prstGeom prst="rect">
            <a:avLst/>
          </a:prstGeom>
        </p:spPr>
      </p:pic>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D257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6BF2FE-4095-FEA1-BEFF-5131C26B64BA}"/>
              </a:ext>
            </a:extLst>
          </p:cNvPr>
          <p:cNvSpPr/>
          <p:nvPr/>
        </p:nvSpPr>
        <p:spPr>
          <a:xfrm>
            <a:off x="0" y="4295224"/>
            <a:ext cx="3712798" cy="119117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589CF7-941B-F206-0236-C52EBCE44A60}"/>
              </a:ext>
            </a:extLst>
          </p:cNvPr>
          <p:cNvSpPr/>
          <p:nvPr/>
        </p:nvSpPr>
        <p:spPr>
          <a:xfrm>
            <a:off x="0" y="0"/>
            <a:ext cx="3712798" cy="1818816"/>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descr="A group of people sitting on a bench&#10;&#10;Description automatically generated">
            <a:extLst>
              <a:ext uri="{FF2B5EF4-FFF2-40B4-BE49-F238E27FC236}">
                <a16:creationId xmlns:a16="http://schemas.microsoft.com/office/drawing/2014/main" id="{4C912AAC-06FD-8B2D-53FC-5F44BCF8A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8817"/>
            <a:ext cx="3712798" cy="2476407"/>
          </a:xfrm>
          <a:prstGeom prst="rect">
            <a:avLst/>
          </a:prstGeom>
        </p:spPr>
      </p:pic>
      <p:sp>
        <p:nvSpPr>
          <p:cNvPr id="8" name="Text Placeholder 7">
            <a:extLst>
              <a:ext uri="{FF2B5EF4-FFF2-40B4-BE49-F238E27FC236}">
                <a16:creationId xmlns:a16="http://schemas.microsoft.com/office/drawing/2014/main" id="{9180F96A-7473-D0E2-F556-81FC5377D91B}"/>
              </a:ext>
            </a:extLst>
          </p:cNvPr>
          <p:cNvSpPr>
            <a:spLocks noGrp="1"/>
          </p:cNvSpPr>
          <p:nvPr>
            <p:ph type="body" sz="quarter" idx="15"/>
          </p:nvPr>
        </p:nvSpPr>
        <p:spPr>
          <a:xfrm>
            <a:off x="6341806" y="3413856"/>
            <a:ext cx="2328922" cy="435417"/>
          </a:xfrm>
        </p:spPr>
        <p:txBody>
          <a:bodyPr/>
          <a:lstStyle/>
          <a:p>
            <a:pPr algn="ctr"/>
            <a:r>
              <a:rPr lang="en-US" sz="1200" i="1" dirty="0">
                <a:solidFill>
                  <a:schemeClr val="tx1"/>
                </a:solidFill>
              </a:rPr>
              <a:t>For educational purposes only</a:t>
            </a:r>
            <a:br>
              <a:rPr lang="en-US" sz="1200" i="1" dirty="0">
                <a:solidFill>
                  <a:schemeClr val="tx1"/>
                </a:solidFill>
              </a:rPr>
            </a:br>
            <a:r>
              <a:rPr lang="en-US" sz="1200" i="1" dirty="0">
                <a:solidFill>
                  <a:schemeClr val="tx1"/>
                </a:solidFill>
              </a:rPr>
              <a:t>Updated </a:t>
            </a:r>
            <a:r>
              <a:rPr lang="en-US" i="1" dirty="0">
                <a:solidFill>
                  <a:schemeClr val="tx1"/>
                </a:solidFill>
              </a:rPr>
              <a:t>July </a:t>
            </a:r>
            <a:r>
              <a:rPr lang="en-US" sz="1200" i="1" dirty="0">
                <a:solidFill>
                  <a:schemeClr val="tx1"/>
                </a:solidFill>
              </a:rPr>
              <a:t>2025</a:t>
            </a:r>
          </a:p>
          <a:p>
            <a:endParaRPr lang="en-US" dirty="0"/>
          </a:p>
        </p:txBody>
      </p:sp>
      <p:sp>
        <p:nvSpPr>
          <p:cNvPr id="4" name="Title 3"/>
          <p:cNvSpPr>
            <a:spLocks noGrp="1"/>
          </p:cNvSpPr>
          <p:nvPr>
            <p:ph type="title"/>
          </p:nvPr>
        </p:nvSpPr>
        <p:spPr>
          <a:xfrm>
            <a:off x="5563735" y="1202637"/>
            <a:ext cx="3885065" cy="355601"/>
          </a:xfrm>
        </p:spPr>
        <p:txBody>
          <a:bodyPr/>
          <a:lstStyle/>
          <a:p>
            <a:r>
              <a:rPr lang="en-US" sz="3600" dirty="0"/>
              <a:t>Kansas Minor consent and Confidentiality Laws</a:t>
            </a:r>
          </a:p>
        </p:txBody>
      </p:sp>
      <p:sp>
        <p:nvSpPr>
          <p:cNvPr id="6" name="TextBox 5"/>
          <p:cNvSpPr txBox="1"/>
          <p:nvPr/>
        </p:nvSpPr>
        <p:spPr>
          <a:xfrm>
            <a:off x="3891302" y="5099855"/>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5" name="Picture 4" descr="A yellow letter m and blue text&#10;&#10;Description automatically generated">
            <a:extLst>
              <a:ext uri="{FF2B5EF4-FFF2-40B4-BE49-F238E27FC236}">
                <a16:creationId xmlns:a16="http://schemas.microsoft.com/office/drawing/2014/main" id="{18C71ADA-4289-2934-7E63-FDC1035AEC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516" y="3928162"/>
            <a:ext cx="1630747" cy="1348085"/>
          </a:xfrm>
          <a:prstGeom prst="rect">
            <a:avLst/>
          </a:prstGeom>
        </p:spPr>
      </p:pic>
      <p:pic>
        <p:nvPicPr>
          <p:cNvPr id="15" name="Picture 14" descr="A blue and green text on a black background&#10;&#10;Description automatically generated">
            <a:extLst>
              <a:ext uri="{FF2B5EF4-FFF2-40B4-BE49-F238E27FC236}">
                <a16:creationId xmlns:a16="http://schemas.microsoft.com/office/drawing/2014/main" id="{5610190B-FAEB-427A-412A-3061FD5A7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512" y="4584831"/>
            <a:ext cx="2957930" cy="691416"/>
          </a:xfrm>
          <a:prstGeom prst="rect">
            <a:avLst/>
          </a:prstGeom>
        </p:spPr>
      </p:pic>
      <p:sp>
        <p:nvSpPr>
          <p:cNvPr id="10" name="TextBox 9">
            <a:extLst>
              <a:ext uri="{FF2B5EF4-FFF2-40B4-BE49-F238E27FC236}">
                <a16:creationId xmlns:a16="http://schemas.microsoft.com/office/drawing/2014/main" id="{2D3E371E-207B-772A-6308-89C8712A06C9}"/>
              </a:ext>
            </a:extLst>
          </p:cNvPr>
          <p:cNvSpPr txBox="1"/>
          <p:nvPr/>
        </p:nvSpPr>
        <p:spPr>
          <a:xfrm>
            <a:off x="0" y="-1"/>
            <a:ext cx="2789382" cy="769441"/>
          </a:xfrm>
          <a:prstGeom prst="rect">
            <a:avLst/>
          </a:prstGeom>
          <a:solidFill>
            <a:srgbClr val="99CC33"/>
          </a:solidFill>
        </p:spPr>
        <p:txBody>
          <a:bodyPr wrap="square" rtlCol="0">
            <a:spAutoFit/>
          </a:bodyPr>
          <a:lstStyle/>
          <a:p>
            <a:r>
              <a:rPr lang="en-US" sz="4400" b="1" dirty="0">
                <a:solidFill>
                  <a:srgbClr val="0D2571"/>
                </a:solidFill>
              </a:rPr>
              <a:t> SPARK</a:t>
            </a:r>
          </a:p>
        </p:txBody>
      </p:sp>
      <p:pic>
        <p:nvPicPr>
          <p:cNvPr id="22" name="Picture 21" descr="A blue text on a black background&#10;&#10;Description automatically generated">
            <a:extLst>
              <a:ext uri="{FF2B5EF4-FFF2-40B4-BE49-F238E27FC236}">
                <a16:creationId xmlns:a16="http://schemas.microsoft.com/office/drawing/2014/main" id="{AC001807-23FF-7F1D-31E3-72A24D96D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550" y="613950"/>
            <a:ext cx="3873310" cy="1549324"/>
          </a:xfrm>
          <a:prstGeom prst="rect">
            <a:avLst/>
          </a:prstGeom>
        </p:spPr>
      </p:pic>
      <p:pic>
        <p:nvPicPr>
          <p:cNvPr id="24" name="Picture 23" descr="A green star on a black background&#10;&#10;Description automatically generated">
            <a:extLst>
              <a:ext uri="{FF2B5EF4-FFF2-40B4-BE49-F238E27FC236}">
                <a16:creationId xmlns:a16="http://schemas.microsoft.com/office/drawing/2014/main" id="{D7FE86AA-6D65-D6D1-CE91-5D5A3B8492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5348" y="712162"/>
            <a:ext cx="1412043" cy="1549325"/>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5C7E5DF0-B71F-A4E4-FAF9-82734C9CBFE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02F8E76E-03F5-4E27-4C3C-A098A4E8B54B}"/>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206D0F7F-F3D7-651E-8499-77C42292842D}"/>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E05B46E1-40F6-848D-64AD-F9D8FBEFEC63}"/>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96136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91BBEF-5D09-787D-4320-CECA721AE81B}"/>
              </a:ext>
            </a:extLst>
          </p:cNvPr>
          <p:cNvSpPr>
            <a:spLocks noGrp="1"/>
          </p:cNvSpPr>
          <p:nvPr>
            <p:ph type="body" sz="quarter" idx="11"/>
          </p:nvPr>
        </p:nvSpPr>
        <p:spPr>
          <a:xfrm>
            <a:off x="590771" y="999460"/>
            <a:ext cx="9166004" cy="3657600"/>
          </a:xfrm>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 parent or legal guardian must provide consent on behalf of a minor (under age 18) before health care services are provided, </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with </a:t>
            </a:r>
            <a:r>
              <a:rPr kumimoji="0" lang="en-US" sz="2000" b="1" i="1" u="none" strike="noStrike" kern="1200" cap="none" spc="0" normalizeH="0" baseline="0" noProof="0" dirty="0">
                <a:ln>
                  <a:noFill/>
                </a:ln>
                <a:solidFill>
                  <a:prstClr val="black"/>
                </a:solidFill>
                <a:effectLst/>
                <a:uLnTx/>
                <a:uFillTx/>
                <a:latin typeface="Roboto"/>
                <a:ea typeface="+mn-ea"/>
                <a:cs typeface="Calibri" pitchFamily="34" charset="0"/>
              </a:rPr>
              <a:t>several important exceptions</a:t>
            </a:r>
            <a:r>
              <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rPr>
              <a:t>:</a:t>
            </a:r>
          </a:p>
          <a:p>
            <a:pPr marL="0" marR="0" lvl="0" indent="0" algn="l" defTabSz="731611"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Roboto"/>
              <a:ea typeface="+mn-ea"/>
              <a:cs typeface="Calibri" pitchFamily="34" charset="0"/>
            </a:endParaRPr>
          </a:p>
          <a:p>
            <a:pPr marL="342900" marR="0" lvl="0" indent="-34290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Pregnancy related services: test, prenatal, and postnatal care</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STI/HIV ser</a:t>
            </a:r>
            <a:r>
              <a:rPr lang="en-US" sz="2000" dirty="0">
                <a:solidFill>
                  <a:prstClr val="black"/>
                </a:solidFill>
                <a:latin typeface="Roboto"/>
                <a:cs typeface="Calibri" pitchFamily="34" charset="0"/>
              </a:rPr>
              <a:t>vices: testing, treatment, and related counseling</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Substance use assessment and treatment</a:t>
            </a:r>
          </a:p>
          <a:p>
            <a:pPr marL="285750" marR="0" lvl="0" indent="-2857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Roboto"/>
                <a:cs typeface="Calibri" pitchFamily="34" charset="0"/>
              </a:rPr>
              <a:t>Outpatient mental health</a:t>
            </a:r>
          </a:p>
          <a:p>
            <a:pPr marL="971550" lvl="1" indent="-285750" defTabSz="731611">
              <a:lnSpc>
                <a:spcPct val="100000"/>
              </a:lnSpc>
              <a:spcBef>
                <a:spcPts val="0"/>
              </a:spcBef>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Any age for care </a:t>
            </a:r>
            <a:r>
              <a:rPr lang="en-US" sz="2000" dirty="0">
                <a:solidFill>
                  <a:prstClr val="black"/>
                </a:solidFill>
                <a:latin typeface="Roboto"/>
                <a:cs typeface="Calibri" pitchFamily="34" charset="0"/>
              </a:rPr>
              <a:t>related to pregnancy, STIs, or substance use</a:t>
            </a:r>
          </a:p>
        </p:txBody>
      </p:sp>
      <p:sp>
        <p:nvSpPr>
          <p:cNvPr id="4" name="Title 3">
            <a:extLst>
              <a:ext uri="{FF2B5EF4-FFF2-40B4-BE49-F238E27FC236}">
                <a16:creationId xmlns:a16="http://schemas.microsoft.com/office/drawing/2014/main" id="{EEF233C4-0D5B-1B8A-A834-455B43231157}"/>
              </a:ext>
            </a:extLst>
          </p:cNvPr>
          <p:cNvSpPr>
            <a:spLocks noGrp="1"/>
          </p:cNvSpPr>
          <p:nvPr>
            <p:ph type="title"/>
          </p:nvPr>
        </p:nvSpPr>
        <p:spPr>
          <a:xfrm>
            <a:off x="753905" y="141968"/>
            <a:ext cx="6848373" cy="466344"/>
          </a:xfrm>
        </p:spPr>
        <p:txBody>
          <a:bodyPr/>
          <a:lstStyle/>
          <a:p>
            <a:r>
              <a:rPr lang="en-US" dirty="0"/>
              <a:t>KS Law: Parental Consent Exceptions</a:t>
            </a:r>
          </a:p>
        </p:txBody>
      </p:sp>
    </p:spTree>
    <p:extLst>
      <p:ext uri="{BB962C8B-B14F-4D97-AF65-F5344CB8AC3E}">
        <p14:creationId xmlns:p14="http://schemas.microsoft.com/office/powerpoint/2010/main" val="4081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1F9B49-ED34-3396-0D93-34B3008E36E1}"/>
              </a:ext>
            </a:extLst>
          </p:cNvPr>
          <p:cNvSpPr>
            <a:spLocks noGrp="1"/>
          </p:cNvSpPr>
          <p:nvPr>
            <p:ph type="body" sz="quarter" idx="11"/>
          </p:nvPr>
        </p:nvSpPr>
        <p:spPr>
          <a:xfrm>
            <a:off x="753905" y="1073888"/>
            <a:ext cx="8221664" cy="36576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Patients under 18 have a right to the following </a:t>
            </a:r>
            <a:r>
              <a:rPr kumimoji="0" lang="en-US" sz="2000" b="1" i="0" u="none" strike="noStrike" kern="1200" cap="none" spc="0" normalizeH="0" baseline="0" noProof="0" dirty="0">
                <a:ln>
                  <a:noFill/>
                </a:ln>
                <a:solidFill>
                  <a:prstClr val="black"/>
                </a:solidFill>
                <a:effectLst/>
                <a:uLnTx/>
                <a:uFillTx/>
                <a:latin typeface="Roboto"/>
                <a:ea typeface="+mn-ea"/>
                <a:cs typeface="Calibri" pitchFamily="34" charset="0"/>
              </a:rPr>
              <a:t>without</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000" b="0" i="0" u="none" strike="noStrike" kern="1200" cap="none" spc="0" normalizeH="0" baseline="0" noProof="0" dirty="0">
                <a:ln>
                  <a:noFill/>
                </a:ln>
                <a:solidFill>
                  <a:prstClr val="black"/>
                </a:solidFill>
                <a:effectLst/>
                <a:uLnTx/>
                <a:uFillTx/>
                <a:latin typeface="Roboto"/>
                <a:ea typeface="+mn-ea"/>
                <a:cs typeface="Calibri" pitchFamily="34" charset="0"/>
              </a:rPr>
              <a:t>parental/guardian consent or knowledge: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Pregnancy testing and prenatal care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solidFill>
                  <a:prstClr val="black"/>
                </a:solidFill>
                <a:latin typeface="Roboto"/>
                <a:ea typeface="Calibri" panose="020F0502020204030204" pitchFamily="34" charset="0"/>
                <a:cs typeface="Calibri" pitchFamily="34" charset="0"/>
              </a:rPr>
              <a:t>Testing and treatment for sexually transmitted infections (STIs), including HIV</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Substance use assessment and </a:t>
            </a:r>
            <a:r>
              <a:rPr lang="en-US" sz="2000" dirty="0">
                <a:solidFill>
                  <a:prstClr val="black"/>
                </a:solidFill>
                <a:latin typeface="Roboto"/>
                <a:ea typeface="Calibri" panose="020F0502020204030204" pitchFamily="34" charset="0"/>
                <a:cs typeface="Calibri" pitchFamily="34" charset="0"/>
              </a:rPr>
              <a:t>treatment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Calibri" panose="020F0502020204030204" pitchFamily="34" charset="0"/>
                <a:cs typeface="Calibri" pitchFamily="34" charset="0"/>
              </a:rPr>
              <a:t>Outpatient</a:t>
            </a:r>
            <a:r>
              <a:rPr lang="en-US" sz="2000" dirty="0">
                <a:solidFill>
                  <a:prstClr val="black"/>
                </a:solidFill>
                <a:latin typeface="Roboto"/>
                <a:ea typeface="Calibri" panose="020F0502020204030204" pitchFamily="34" charset="0"/>
                <a:cs typeface="Calibri" pitchFamily="34" charset="0"/>
              </a:rPr>
              <a:t> mental health services </a:t>
            </a:r>
            <a:endParaRPr lang="en-US" dirty="0"/>
          </a:p>
        </p:txBody>
      </p:sp>
      <p:sp>
        <p:nvSpPr>
          <p:cNvPr id="4" name="Title 3">
            <a:extLst>
              <a:ext uri="{FF2B5EF4-FFF2-40B4-BE49-F238E27FC236}">
                <a16:creationId xmlns:a16="http://schemas.microsoft.com/office/drawing/2014/main" id="{73245F59-1A7B-70AE-CA3F-AB085CD42AB4}"/>
              </a:ext>
            </a:extLst>
          </p:cNvPr>
          <p:cNvSpPr>
            <a:spLocks noGrp="1"/>
          </p:cNvSpPr>
          <p:nvPr>
            <p:ph type="title"/>
          </p:nvPr>
        </p:nvSpPr>
        <p:spPr>
          <a:xfrm>
            <a:off x="753905" y="141968"/>
            <a:ext cx="7645815" cy="466344"/>
          </a:xfrm>
        </p:spPr>
        <p:txBody>
          <a:bodyPr/>
          <a:lstStyle/>
          <a:p>
            <a:r>
              <a:rPr lang="en-US" dirty="0"/>
              <a:t>KS Law: Confidentiality/minor Consent</a:t>
            </a:r>
          </a:p>
        </p:txBody>
      </p:sp>
    </p:spTree>
    <p:extLst>
      <p:ext uri="{BB962C8B-B14F-4D97-AF65-F5344CB8AC3E}">
        <p14:creationId xmlns:p14="http://schemas.microsoft.com/office/powerpoint/2010/main" val="212836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74AAC7-961D-8ED9-A650-3DA3D4F687A0}"/>
              </a:ext>
            </a:extLst>
          </p:cNvPr>
          <p:cNvSpPr>
            <a:spLocks noGrp="1"/>
          </p:cNvSpPr>
          <p:nvPr>
            <p:ph type="body" sz="quarter" idx="11"/>
          </p:nvPr>
        </p:nvSpPr>
        <p:spPr>
          <a:xfrm>
            <a:off x="643933" y="914400"/>
            <a:ext cx="8221664" cy="3657600"/>
          </a:xfrm>
        </p:spPr>
        <p:txBody>
          <a:bodyPr/>
          <a:lstStyle/>
          <a:p>
            <a:pPr marL="285750" indent="-285750">
              <a:buFont typeface="Arial" panose="020B0604020202020204" pitchFamily="34" charset="0"/>
              <a:buChar char="•"/>
            </a:pPr>
            <a:r>
              <a:rPr lang="en-US" sz="2000" dirty="0">
                <a:solidFill>
                  <a:schemeClr val="tx1"/>
                </a:solidFill>
              </a:rPr>
              <a:t> </a:t>
            </a:r>
            <a:r>
              <a:rPr lang="en-US" sz="2000" dirty="0" err="1">
                <a:solidFill>
                  <a:schemeClr val="tx1"/>
                </a:solidFill>
              </a:rPr>
              <a:t>PrEP</a:t>
            </a:r>
            <a:r>
              <a:rPr lang="en-US" sz="2000" dirty="0">
                <a:solidFill>
                  <a:schemeClr val="tx1"/>
                </a:solidFill>
              </a:rPr>
              <a:t> prescriptions (with or without a recent STI) do NOT require parental consent</a:t>
            </a:r>
          </a:p>
          <a:p>
            <a:pPr marL="971550" lvl="1" indent="-285750"/>
            <a:r>
              <a:rPr lang="en-US" sz="2000" dirty="0">
                <a:solidFill>
                  <a:schemeClr val="tx1"/>
                </a:solidFill>
              </a:rPr>
              <a:t>Minors may consent to HIV prevention</a:t>
            </a:r>
          </a:p>
          <a:p>
            <a:pPr marL="342900" indent="-342900">
              <a:buFont typeface="Arial" panose="020B0604020202020204" pitchFamily="34" charset="0"/>
              <a:buChar char="•"/>
            </a:pPr>
            <a:r>
              <a:rPr lang="en-US" sz="2000" dirty="0">
                <a:solidFill>
                  <a:schemeClr val="tx1"/>
                </a:solidFill>
              </a:rPr>
              <a:t>Parental consent is NOT required in any setting</a:t>
            </a:r>
          </a:p>
          <a:p>
            <a:pPr marL="1028700" lvl="1" indent="-342900"/>
            <a:r>
              <a:rPr lang="en-US" sz="2000" dirty="0">
                <a:solidFill>
                  <a:schemeClr val="tx1"/>
                </a:solidFill>
              </a:rPr>
              <a:t>Kansas law lets minors independently consent to STI/HIV services, including </a:t>
            </a:r>
            <a:r>
              <a:rPr lang="en-US" sz="2000" dirty="0" err="1">
                <a:solidFill>
                  <a:schemeClr val="tx1"/>
                </a:solidFill>
              </a:rPr>
              <a:t>PrEP</a:t>
            </a:r>
            <a:r>
              <a:rPr lang="en-US" sz="2000" dirty="0">
                <a:solidFill>
                  <a:schemeClr val="tx1"/>
                </a:solidFill>
              </a:rPr>
              <a:t>)</a:t>
            </a:r>
          </a:p>
          <a:p>
            <a:pPr marL="285750" indent="-285750"/>
            <a:endParaRPr lang="en-US" sz="2000" dirty="0">
              <a:solidFill>
                <a:schemeClr val="tx1"/>
              </a:solidFill>
            </a:endParaRPr>
          </a:p>
        </p:txBody>
      </p:sp>
      <p:sp>
        <p:nvSpPr>
          <p:cNvPr id="4" name="Title 3">
            <a:extLst>
              <a:ext uri="{FF2B5EF4-FFF2-40B4-BE49-F238E27FC236}">
                <a16:creationId xmlns:a16="http://schemas.microsoft.com/office/drawing/2014/main" id="{CD00F5D3-1EE2-F427-1462-84383ED9ED01}"/>
              </a:ext>
            </a:extLst>
          </p:cNvPr>
          <p:cNvSpPr>
            <a:spLocks noGrp="1"/>
          </p:cNvSpPr>
          <p:nvPr>
            <p:ph type="title"/>
          </p:nvPr>
        </p:nvSpPr>
        <p:spPr>
          <a:xfrm>
            <a:off x="753905" y="141968"/>
            <a:ext cx="8666541" cy="466344"/>
          </a:xfrm>
        </p:spPr>
        <p:txBody>
          <a:bodyPr/>
          <a:lstStyle/>
          <a:p>
            <a:r>
              <a:rPr lang="en-US" dirty="0"/>
              <a:t>KS law: Confidentiality/Minor Consent for PREP </a:t>
            </a:r>
          </a:p>
        </p:txBody>
      </p:sp>
    </p:spTree>
    <p:extLst>
      <p:ext uri="{BB962C8B-B14F-4D97-AF65-F5344CB8AC3E}">
        <p14:creationId xmlns:p14="http://schemas.microsoft.com/office/powerpoint/2010/main" val="15357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F01AF-4FCE-C9E2-082A-8F36741AAEFD}"/>
            </a:ext>
          </a:extLst>
        </p:cNvPr>
        <p:cNvGrpSpPr/>
        <p:nvPr/>
      </p:nvGrpSpPr>
      <p:grpSpPr>
        <a:xfrm>
          <a:off x="0" y="0"/>
          <a:ext cx="0" cy="0"/>
          <a:chOff x="0" y="0"/>
          <a:chExt cx="0" cy="0"/>
        </a:xfrm>
      </p:grpSpPr>
      <p:pic>
        <p:nvPicPr>
          <p:cNvPr id="9" name="Picture Placeholder 8" descr="A person sitting in a waiting room&#10;&#10;AI-generated content may be incorrect.">
            <a:extLst>
              <a:ext uri="{FF2B5EF4-FFF2-40B4-BE49-F238E27FC236}">
                <a16:creationId xmlns:a16="http://schemas.microsoft.com/office/drawing/2014/main" id="{D6E3737B-4D8D-8B46-9696-4F86D2B6DBF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677" r="16677"/>
          <a:stretch>
            <a:fillRect/>
          </a:stretch>
        </p:blipFill>
        <p:spPr/>
      </p:pic>
      <p:sp>
        <p:nvSpPr>
          <p:cNvPr id="4" name="Text Placeholder 3">
            <a:extLst>
              <a:ext uri="{FF2B5EF4-FFF2-40B4-BE49-F238E27FC236}">
                <a16:creationId xmlns:a16="http://schemas.microsoft.com/office/drawing/2014/main" id="{4F2A6DD2-1F83-8FEB-4551-265867F64F78}"/>
              </a:ext>
            </a:extLst>
          </p:cNvPr>
          <p:cNvSpPr>
            <a:spLocks noGrp="1"/>
          </p:cNvSpPr>
          <p:nvPr>
            <p:ph type="body" sz="quarter" idx="10"/>
          </p:nvPr>
        </p:nvSpPr>
        <p:spPr>
          <a:xfrm>
            <a:off x="423090" y="4103765"/>
            <a:ext cx="4074138" cy="888886"/>
          </a:xfrm>
        </p:spPr>
        <p:txBody>
          <a:bodyPr/>
          <a:lstStyle/>
          <a:p>
            <a:pPr marL="0" marR="0" lvl="0" indent="0" algn="ctr" defTabSz="731611"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Roboto"/>
                <a:ea typeface="+mn-ea"/>
                <a:cs typeface="+mn-cs"/>
              </a:rPr>
              <a:t>Can the provider screen Shay for STIs without her mother’s consent? Why or why not?</a:t>
            </a:r>
          </a:p>
          <a:p>
            <a:endParaRPr lang="en-US" dirty="0"/>
          </a:p>
        </p:txBody>
      </p:sp>
      <p:sp>
        <p:nvSpPr>
          <p:cNvPr id="5" name="Text Placeholder 4">
            <a:extLst>
              <a:ext uri="{FF2B5EF4-FFF2-40B4-BE49-F238E27FC236}">
                <a16:creationId xmlns:a16="http://schemas.microsoft.com/office/drawing/2014/main" id="{7F11D6F5-C7B0-02E8-6195-706CE0DFE3F2}"/>
              </a:ext>
            </a:extLst>
          </p:cNvPr>
          <p:cNvSpPr>
            <a:spLocks noGrp="1"/>
          </p:cNvSpPr>
          <p:nvPr>
            <p:ph type="body" sz="quarter" idx="11"/>
          </p:nvPr>
        </p:nvSpPr>
        <p:spPr>
          <a:xfrm>
            <a:off x="642234" y="975387"/>
            <a:ext cx="4073883" cy="2948028"/>
          </a:xfrm>
        </p:spPr>
        <p:txBody>
          <a:bodyPr/>
          <a:lstStyle/>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Purpose of visit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Sore throat</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Issue that emerges from clinician interview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Concerned about having a Sexually Transmitted Infection (STI)</a:t>
            </a:r>
          </a:p>
          <a:p>
            <a:pPr marL="109728"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mn-ea"/>
                <a:cs typeface="Calibri" pitchFamily="34" charset="0"/>
              </a:rPr>
              <a:t>Parent information </a:t>
            </a:r>
            <a:br>
              <a:rPr kumimoji="0" lang="en-US" sz="1800" b="1" i="0" u="none" strike="noStrike" kern="1200" cap="none" spc="0" normalizeH="0" baseline="0" noProof="0" dirty="0">
                <a:ln>
                  <a:noFill/>
                </a:ln>
                <a:solidFill>
                  <a:prstClr val="black"/>
                </a:solidFill>
                <a:effectLst/>
                <a:uLnTx/>
                <a:uFillTx/>
                <a:latin typeface="Roboto"/>
                <a:ea typeface="+mn-ea"/>
                <a:cs typeface="Calibri" pitchFamily="34" charset="0"/>
              </a:rPr>
            </a:br>
            <a:r>
              <a:rPr kumimoji="0" lang="en-US" sz="1800" b="0" i="0" u="none" strike="noStrike" kern="1200" cap="none" spc="0" normalizeH="0" baseline="0" noProof="0" dirty="0">
                <a:ln>
                  <a:noFill/>
                </a:ln>
                <a:solidFill>
                  <a:prstClr val="black"/>
                </a:solidFill>
                <a:effectLst/>
                <a:uLnTx/>
                <a:uFillTx/>
                <a:latin typeface="Roboto"/>
                <a:ea typeface="+mn-ea"/>
                <a:cs typeface="Calibri" pitchFamily="34" charset="0"/>
              </a:rPr>
              <a:t>Shay says she is worried her mother will kick her out of the house if she knows Shay is sexually active</a:t>
            </a:r>
          </a:p>
          <a:p>
            <a:endParaRPr lang="en-US" dirty="0"/>
          </a:p>
        </p:txBody>
      </p:sp>
      <p:sp>
        <p:nvSpPr>
          <p:cNvPr id="3" name="Title 2">
            <a:extLst>
              <a:ext uri="{FF2B5EF4-FFF2-40B4-BE49-F238E27FC236}">
                <a16:creationId xmlns:a16="http://schemas.microsoft.com/office/drawing/2014/main" id="{7FD454FC-16EB-D714-D2C1-718EDDD4D120}"/>
              </a:ext>
            </a:extLst>
          </p:cNvPr>
          <p:cNvSpPr>
            <a:spLocks noGrp="1"/>
          </p:cNvSpPr>
          <p:nvPr>
            <p:ph type="title"/>
          </p:nvPr>
        </p:nvSpPr>
        <p:spPr/>
        <p:txBody>
          <a:bodyPr/>
          <a:lstStyle/>
          <a:p>
            <a:r>
              <a:rPr lang="en-US" dirty="0"/>
              <a:t>Case Scenario: SHAY, 15 Y/O girl</a:t>
            </a:r>
          </a:p>
        </p:txBody>
      </p:sp>
    </p:spTree>
    <p:extLst>
      <p:ext uri="{BB962C8B-B14F-4D97-AF65-F5344CB8AC3E}">
        <p14:creationId xmlns:p14="http://schemas.microsoft.com/office/powerpoint/2010/main" val="20309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48F5AE-EF42-429D-9887-290DA841C477}"/>
              </a:ext>
            </a:extLst>
          </p:cNvPr>
          <p:cNvSpPr>
            <a:spLocks noGrp="1"/>
          </p:cNvSpPr>
          <p:nvPr>
            <p:ph type="body" sz="quarter" idx="11"/>
          </p:nvPr>
        </p:nvSpPr>
        <p:spPr>
          <a:xfrm>
            <a:off x="590770" y="1041990"/>
            <a:ext cx="8221664" cy="4302442"/>
          </a:xfrm>
        </p:spPr>
        <p:txBody>
          <a:bodyPr/>
          <a:lstStyle/>
          <a:p>
            <a:r>
              <a:rPr lang="en-US" sz="1800" dirty="0">
                <a:solidFill>
                  <a:schemeClr val="tx1"/>
                </a:solidFill>
              </a:rPr>
              <a:t>Health care providers must override the minor’s confidentiality and report if: </a:t>
            </a:r>
          </a:p>
          <a:p>
            <a:pPr marL="1028700" lvl="1" indent="-342900"/>
            <a:r>
              <a:rPr lang="en-US" sz="1800" dirty="0">
                <a:solidFill>
                  <a:schemeClr val="tx1"/>
                </a:solidFill>
              </a:rPr>
              <a:t>The minor consents to a sexual assault examination</a:t>
            </a:r>
          </a:p>
          <a:p>
            <a:pPr marL="1028700" lvl="1" indent="-342900"/>
            <a:r>
              <a:rPr lang="en-US" sz="1800" dirty="0">
                <a:solidFill>
                  <a:schemeClr val="tx1"/>
                </a:solidFill>
              </a:rPr>
              <a:t>The minor is consenting to obtaining contraceptive devices</a:t>
            </a:r>
          </a:p>
          <a:p>
            <a:r>
              <a:rPr lang="en-US" sz="1800" dirty="0">
                <a:solidFill>
                  <a:schemeClr val="tx1"/>
                </a:solidFill>
              </a:rPr>
              <a:t>The provider </a:t>
            </a:r>
            <a:r>
              <a:rPr lang="en-US" sz="1800" b="1" dirty="0">
                <a:solidFill>
                  <a:schemeClr val="tx1"/>
                </a:solidFill>
              </a:rPr>
              <a:t>must </a:t>
            </a:r>
            <a:r>
              <a:rPr lang="en-US" sz="1800" dirty="0">
                <a:solidFill>
                  <a:schemeClr val="tx1"/>
                </a:solidFill>
              </a:rPr>
              <a:t>follow HIPAA guidelines with respect to minor patient’s health information. </a:t>
            </a:r>
          </a:p>
          <a:p>
            <a:r>
              <a:rPr lang="en-US" sz="1800" dirty="0">
                <a:solidFill>
                  <a:schemeClr val="tx1"/>
                </a:solidFill>
              </a:rPr>
              <a:t>Minors need a parent/guardian’s permission for: </a:t>
            </a:r>
          </a:p>
          <a:p>
            <a:pPr marL="1028700" lvl="1" indent="-342900"/>
            <a:r>
              <a:rPr lang="en-US" sz="1800" dirty="0">
                <a:solidFill>
                  <a:schemeClr val="tx1"/>
                </a:solidFill>
              </a:rPr>
              <a:t>Vaccines </a:t>
            </a:r>
          </a:p>
          <a:p>
            <a:pPr marL="1028700" lvl="1" indent="-342900"/>
            <a:r>
              <a:rPr lang="en-US" sz="1800" dirty="0">
                <a:solidFill>
                  <a:schemeClr val="tx1"/>
                </a:solidFill>
              </a:rPr>
              <a:t>Mental health medications </a:t>
            </a:r>
          </a:p>
          <a:p>
            <a:pPr marL="1028700" lvl="1" indent="-342900"/>
            <a:r>
              <a:rPr lang="en-US" sz="1800" dirty="0">
                <a:solidFill>
                  <a:schemeClr val="tx1"/>
                </a:solidFill>
              </a:rPr>
              <a:t>Inpatient mental health treatment</a:t>
            </a:r>
          </a:p>
        </p:txBody>
      </p:sp>
      <p:sp>
        <p:nvSpPr>
          <p:cNvPr id="4" name="Title 3">
            <a:extLst>
              <a:ext uri="{FF2B5EF4-FFF2-40B4-BE49-F238E27FC236}">
                <a16:creationId xmlns:a16="http://schemas.microsoft.com/office/drawing/2014/main" id="{9C22FD83-84E9-7C18-6539-88E3B1AE86D4}"/>
              </a:ext>
            </a:extLst>
          </p:cNvPr>
          <p:cNvSpPr>
            <a:spLocks noGrp="1"/>
          </p:cNvSpPr>
          <p:nvPr>
            <p:ph type="title"/>
          </p:nvPr>
        </p:nvSpPr>
        <p:spPr/>
        <p:txBody>
          <a:bodyPr/>
          <a:lstStyle/>
          <a:p>
            <a:r>
              <a:rPr lang="en-US" dirty="0" err="1"/>
              <a:t>kansas</a:t>
            </a:r>
            <a:r>
              <a:rPr lang="en-US" dirty="0"/>
              <a:t> Law</a:t>
            </a:r>
          </a:p>
        </p:txBody>
      </p:sp>
    </p:spTree>
    <p:extLst>
      <p:ext uri="{BB962C8B-B14F-4D97-AF65-F5344CB8AC3E}">
        <p14:creationId xmlns:p14="http://schemas.microsoft.com/office/powerpoint/2010/main" val="422436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talking to a person&#10;&#10;AI-generated content may be incorrect.">
            <a:extLst>
              <a:ext uri="{FF2B5EF4-FFF2-40B4-BE49-F238E27FC236}">
                <a16:creationId xmlns:a16="http://schemas.microsoft.com/office/drawing/2014/main" id="{7C988401-AAD1-8604-7733-8E012C0D184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923" r="16923"/>
          <a:stretch>
            <a:fillRect/>
          </a:stretch>
        </p:blipFill>
        <p:spPr>
          <a:xfrm>
            <a:off x="263869" y="1037141"/>
            <a:ext cx="3859430" cy="3891591"/>
          </a:xfrm>
        </p:spPr>
      </p:pic>
      <p:sp>
        <p:nvSpPr>
          <p:cNvPr id="4" name="Title 3"/>
          <p:cNvSpPr>
            <a:spLocks noGrp="1"/>
          </p:cNvSpPr>
          <p:nvPr>
            <p:ph type="title"/>
          </p:nvPr>
        </p:nvSpPr>
        <p:spPr/>
        <p:txBody>
          <a:bodyPr/>
          <a:lstStyle/>
          <a:p>
            <a:r>
              <a:rPr lang="en-US" dirty="0"/>
              <a:t>CASE SCENARIO: GIOVANNI, 17 Y/O BOY	</a:t>
            </a:r>
          </a:p>
        </p:txBody>
      </p:sp>
      <p:sp>
        <p:nvSpPr>
          <p:cNvPr id="8" name="Text Placeholder 7">
            <a:extLst>
              <a:ext uri="{FF2B5EF4-FFF2-40B4-BE49-F238E27FC236}">
                <a16:creationId xmlns:a16="http://schemas.microsoft.com/office/drawing/2014/main" id="{52F7DBD1-8AF9-506D-E447-1E6670A44C95}"/>
              </a:ext>
            </a:extLst>
          </p:cNvPr>
          <p:cNvSpPr>
            <a:spLocks noGrp="1"/>
          </p:cNvSpPr>
          <p:nvPr>
            <p:ph type="body" sz="quarter" idx="11"/>
          </p:nvPr>
        </p:nvSpPr>
        <p:spPr>
          <a:xfrm>
            <a:off x="4761429" y="1483708"/>
            <a:ext cx="4123109" cy="319461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Purpose of visit</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Well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Issue that emerges through clinician interview</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States to clinician that he’s concerned about his alcohol 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all" spc="0" normalizeH="0" baseline="0" noProof="0" dirty="0">
                <a:ln>
                  <a:noFill/>
                </a:ln>
                <a:solidFill>
                  <a:prstClr val="black"/>
                </a:solidFill>
                <a:effectLst/>
                <a:uLnTx/>
                <a:uFillTx/>
                <a:latin typeface="Roboto Condensed"/>
                <a:ea typeface="Calibri"/>
                <a:cs typeface="Times New Roman"/>
              </a:rPr>
              <a:t>Parent information</a:t>
            </a:r>
            <a:br>
              <a:rPr kumimoji="0" lang="en-US" sz="1800" b="1" i="0" u="none" strike="noStrike" kern="1200" cap="none" spc="0" normalizeH="0" baseline="0" noProof="0" dirty="0">
                <a:ln>
                  <a:noFill/>
                </a:ln>
                <a:solidFill>
                  <a:prstClr val="black"/>
                </a:solidFill>
                <a:effectLst/>
                <a:uLnTx/>
                <a:uFillTx/>
                <a:latin typeface="Roboto"/>
                <a:ea typeface="Calibri"/>
                <a:cs typeface="Times New Roman"/>
              </a:rPr>
            </a:br>
            <a:r>
              <a:rPr kumimoji="0" lang="en-US" sz="1800" b="0" i="0" u="none" strike="noStrike" kern="1200" cap="none" spc="0" normalizeH="0" baseline="0" noProof="0" dirty="0">
                <a:ln>
                  <a:noFill/>
                </a:ln>
                <a:solidFill>
                  <a:prstClr val="black"/>
                </a:solidFill>
                <a:effectLst/>
                <a:uLnTx/>
                <a:uFillTx/>
                <a:latin typeface="Roboto"/>
                <a:ea typeface="Calibri"/>
                <a:cs typeface="Times New Roman"/>
              </a:rPr>
              <a:t>Doesn’t want to disappoint parents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Is Giovanni allowed to get outpatient counseling for substance abuse without a parent’s consent?</a:t>
            </a:r>
          </a:p>
        </p:txBody>
      </p:sp>
    </p:spTree>
    <p:extLst>
      <p:ext uri="{BB962C8B-B14F-4D97-AF65-F5344CB8AC3E}">
        <p14:creationId xmlns:p14="http://schemas.microsoft.com/office/powerpoint/2010/main" val="326085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9751" y="1293067"/>
            <a:ext cx="5270090" cy="1815549"/>
          </a:xfrm>
        </p:spPr>
        <p:txBody>
          <a:bodyPr/>
          <a:lstStyle/>
          <a:p>
            <a:r>
              <a:rPr lang="en-US" dirty="0"/>
              <a:t>Thank you!</a:t>
            </a:r>
          </a:p>
        </p:txBody>
      </p:sp>
      <p:sp>
        <p:nvSpPr>
          <p:cNvPr id="3" name="Rectangle 2">
            <a:extLst>
              <a:ext uri="{FF2B5EF4-FFF2-40B4-BE49-F238E27FC236}">
                <a16:creationId xmlns:a16="http://schemas.microsoft.com/office/drawing/2014/main" id="{02F71015-680D-C36B-BD08-9610052384F6}"/>
              </a:ext>
            </a:extLst>
          </p:cNvPr>
          <p:cNvSpPr/>
          <p:nvPr/>
        </p:nvSpPr>
        <p:spPr>
          <a:xfrm>
            <a:off x="0" y="3923780"/>
            <a:ext cx="3711160" cy="156262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2EF7792-5E11-58F0-E504-08E8660FBE38}"/>
              </a:ext>
            </a:extLst>
          </p:cNvPr>
          <p:cNvPicPr>
            <a:picLocks noChangeAspect="1"/>
          </p:cNvPicPr>
          <p:nvPr/>
        </p:nvPicPr>
        <p:blipFill>
          <a:blip r:embed="rId3"/>
          <a:stretch>
            <a:fillRect/>
          </a:stretch>
        </p:blipFill>
        <p:spPr>
          <a:xfrm>
            <a:off x="0" y="316671"/>
            <a:ext cx="3711160" cy="3607109"/>
          </a:xfrm>
          <a:prstGeom prst="rect">
            <a:avLst/>
          </a:prstGeom>
        </p:spPr>
      </p:pic>
      <p:sp>
        <p:nvSpPr>
          <p:cNvPr id="6" name="Rectangle 5">
            <a:extLst>
              <a:ext uri="{FF2B5EF4-FFF2-40B4-BE49-F238E27FC236}">
                <a16:creationId xmlns:a16="http://schemas.microsoft.com/office/drawing/2014/main" id="{A732182F-579C-B804-E6AF-49490039849F}"/>
              </a:ext>
            </a:extLst>
          </p:cNvPr>
          <p:cNvSpPr/>
          <p:nvPr/>
        </p:nvSpPr>
        <p:spPr>
          <a:xfrm>
            <a:off x="0" y="1"/>
            <a:ext cx="3711160" cy="316670"/>
          </a:xfrm>
          <a:prstGeom prst="rect">
            <a:avLst/>
          </a:prstGeom>
          <a:solidFill>
            <a:srgbClr val="009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and green text on a black background&#10;&#10;Description automatically generated">
            <a:extLst>
              <a:ext uri="{FF2B5EF4-FFF2-40B4-BE49-F238E27FC236}">
                <a16:creationId xmlns:a16="http://schemas.microsoft.com/office/drawing/2014/main" id="{BFA10449-C12C-8C82-093D-219B9A4EE7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6" y="4550204"/>
            <a:ext cx="2957930" cy="691416"/>
          </a:xfrm>
          <a:prstGeom prst="rect">
            <a:avLst/>
          </a:prstGeom>
        </p:spPr>
      </p:pic>
      <p:pic>
        <p:nvPicPr>
          <p:cNvPr id="9" name="Picture 8" descr="A green star on a black background&#10;&#10;Description automatically generated">
            <a:extLst>
              <a:ext uri="{FF2B5EF4-FFF2-40B4-BE49-F238E27FC236}">
                <a16:creationId xmlns:a16="http://schemas.microsoft.com/office/drawing/2014/main" id="{6E4814F5-C66B-8B78-DA7D-4DF6BA6ED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8710" y="819202"/>
            <a:ext cx="1412043" cy="1549325"/>
          </a:xfrm>
          <a:prstGeom prst="rect">
            <a:avLst/>
          </a:prstGeom>
        </p:spPr>
      </p:pic>
      <p:sp>
        <p:nvSpPr>
          <p:cNvPr id="10" name="TextBox 9">
            <a:extLst>
              <a:ext uri="{FF2B5EF4-FFF2-40B4-BE49-F238E27FC236}">
                <a16:creationId xmlns:a16="http://schemas.microsoft.com/office/drawing/2014/main" id="{AB52A798-9C0B-9BCD-2778-ED48DB0AE204}"/>
              </a:ext>
            </a:extLst>
          </p:cNvPr>
          <p:cNvSpPr txBox="1"/>
          <p:nvPr/>
        </p:nvSpPr>
        <p:spPr>
          <a:xfrm>
            <a:off x="3891302" y="5111430"/>
            <a:ext cx="3308842" cy="283529"/>
          </a:xfrm>
          <a:prstGeom prst="rect">
            <a:avLst/>
          </a:prstGeom>
          <a:noFill/>
        </p:spPr>
        <p:txBody>
          <a:bodyPr wrap="square" rtlCol="0">
            <a:spAutoFit/>
          </a:bodyPr>
          <a:lstStyle/>
          <a:p>
            <a:pPr algn="r"/>
            <a:r>
              <a:rPr lang="en-US" sz="1200" dirty="0">
                <a:solidFill>
                  <a:srgbClr val="0D233D"/>
                </a:solidFill>
              </a:rPr>
              <a:t>© 2025 Regents of the University of Michigan</a:t>
            </a:r>
          </a:p>
        </p:txBody>
      </p:sp>
      <p:pic>
        <p:nvPicPr>
          <p:cNvPr id="11" name="Picture 10" descr="A yellow letter m and blue text&#10;&#10;Description automatically generated">
            <a:extLst>
              <a:ext uri="{FF2B5EF4-FFF2-40B4-BE49-F238E27FC236}">
                <a16:creationId xmlns:a16="http://schemas.microsoft.com/office/drawing/2014/main" id="{42C198EB-DB1C-B48E-11AD-9B9D46D37B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854" y="3893534"/>
            <a:ext cx="1630747" cy="1348085"/>
          </a:xfrm>
          <a:prstGeom prst="rect">
            <a:avLst/>
          </a:prstGeom>
        </p:spPr>
      </p:pic>
    </p:spTree>
    <p:extLst>
      <p:ext uri="{BB962C8B-B14F-4D97-AF65-F5344CB8AC3E}">
        <p14:creationId xmlns:p14="http://schemas.microsoft.com/office/powerpoint/2010/main" val="85048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3693</TotalTime>
  <Words>1468</Words>
  <Application>Microsoft Macintosh PowerPoint</Application>
  <PresentationFormat>Custom</PresentationFormat>
  <Paragraphs>112</Paragraphs>
  <Slides>9</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Roboto Condensed</vt:lpstr>
      <vt:lpstr>Roboto</vt:lpstr>
      <vt:lpstr>Calibri</vt:lpstr>
      <vt:lpstr>Arial</vt:lpstr>
      <vt:lpstr>Title</vt:lpstr>
      <vt:lpstr>Text Only</vt:lpstr>
      <vt:lpstr>Text w/Pictures</vt:lpstr>
      <vt:lpstr>Text w/Video</vt:lpstr>
      <vt:lpstr>Other</vt:lpstr>
      <vt:lpstr>Kansas Minor consent and Confidentiality Laws</vt:lpstr>
      <vt:lpstr>Case Scenario: SHAY, 15 Y/O girl</vt:lpstr>
      <vt:lpstr>KS Law: Parental Consent Exceptions</vt:lpstr>
      <vt:lpstr>KS Law: Confidentiality/minor Consent</vt:lpstr>
      <vt:lpstr>KS law: Confidentiality/Minor Consent for PREP </vt:lpstr>
      <vt:lpstr>Case Scenario: SHAY, 15 Y/O girl</vt:lpstr>
      <vt:lpstr>kansas Law</vt:lpstr>
      <vt:lpstr>CASE SCENARIO: GIOVANNI, 17 Y/O BOY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Bell, Jordan</cp:lastModifiedBy>
  <cp:revision>259</cp:revision>
  <dcterms:created xsi:type="dcterms:W3CDTF">2016-12-02T20:56:01Z</dcterms:created>
  <dcterms:modified xsi:type="dcterms:W3CDTF">2025-07-21T21:40:38Z</dcterms:modified>
</cp:coreProperties>
</file>