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649" r:id="rId2"/>
    <p:sldMasterId id="2147483658" r:id="rId3"/>
    <p:sldMasterId id="2147483682" r:id="rId4"/>
    <p:sldMasterId id="2147483686" r:id="rId5"/>
  </p:sldMasterIdLst>
  <p:notesMasterIdLst>
    <p:notesMasterId r:id="rId15"/>
  </p:notesMasterIdLst>
  <p:handoutMasterIdLst>
    <p:handoutMasterId r:id="rId16"/>
  </p:handoutMasterIdLst>
  <p:sldIdLst>
    <p:sldId id="256" r:id="rId6"/>
    <p:sldId id="257" r:id="rId7"/>
    <p:sldId id="268" r:id="rId8"/>
    <p:sldId id="272" r:id="rId9"/>
    <p:sldId id="273" r:id="rId10"/>
    <p:sldId id="271" r:id="rId11"/>
    <p:sldId id="270" r:id="rId12"/>
    <p:sldId id="259" r:id="rId13"/>
    <p:sldId id="266" r:id="rId14"/>
  </p:sldIdLst>
  <p:sldSz cx="9756775" cy="5486400"/>
  <p:notesSz cx="6858000" cy="9144000"/>
  <p:embeddedFontLst>
    <p:embeddedFont>
      <p:font typeface="Roboto" panose="02000000000000000000" pitchFamily="2" charset="0"/>
      <p:regular r:id="rId17"/>
      <p:bold r:id="rId18"/>
      <p:italic r:id="rId19"/>
      <p:boldItalic r:id="rId20"/>
    </p:embeddedFont>
    <p:embeddedFont>
      <p:font typeface="Roboto Condensed" panose="020F0502020204030204" pitchFamily="34" charset="0"/>
      <p:regular r:id="rId21"/>
      <p:bold r:id="rId22"/>
      <p:italic r:id="rId23"/>
      <p:boldItalic r:id="rId24"/>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3" clrIdx="0">
    <p:extLst>
      <p:ext uri="{19B8F6BF-5375-455C-9EA6-DF929625EA0E}">
        <p15:presenceInfo xmlns:p15="http://schemas.microsoft.com/office/powerpoint/2012/main" userId="Cupit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571"/>
    <a:srgbClr val="0099CC"/>
    <a:srgbClr val="99CC33"/>
    <a:srgbClr val="8CC443"/>
    <a:srgbClr val="0D233D"/>
    <a:srgbClr val="B4C7E7"/>
    <a:srgbClr val="8FAADC"/>
    <a:srgbClr val="DAE3F3"/>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76063" autoAdjust="0"/>
  </p:normalViewPr>
  <p:slideViewPr>
    <p:cSldViewPr snapToGrid="0">
      <p:cViewPr varScale="1">
        <p:scale>
          <a:sx n="118" d="100"/>
          <a:sy n="118" d="100"/>
        </p:scale>
        <p:origin x="2152" y="20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50428-6548-4D4D-A496-11AC3E0A0A72}" type="datetimeFigureOut">
              <a:rPr lang="en-US" smtClean="0"/>
              <a:t>7/22/25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84D98-2A53-4866-977B-6FA0B23AA6DE}" type="slidenum">
              <a:rPr lang="en-US" smtClean="0"/>
              <a:t>‹#›</a:t>
            </a:fld>
            <a:endParaRPr lang="en-US" dirty="0"/>
          </a:p>
        </p:txBody>
      </p:sp>
    </p:spTree>
    <p:extLst>
      <p:ext uri="{BB962C8B-B14F-4D97-AF65-F5344CB8AC3E}">
        <p14:creationId xmlns:p14="http://schemas.microsoft.com/office/powerpoint/2010/main" val="422302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7/22/25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Idaho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30089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00" i="1"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sz="900" dirty="0"/>
          </a:p>
        </p:txBody>
      </p:sp>
      <p:sp>
        <p:nvSpPr>
          <p:cNvPr id="4" name="Slide Number Placeholder 3"/>
          <p:cNvSpPr>
            <a:spLocks noGrp="1"/>
          </p:cNvSpPr>
          <p:nvPr>
            <p:ph type="sldNum" sz="quarter" idx="5"/>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306583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laws and consider how we implement them here. As we see on the slide, a parent or legal guardian must provide consent on behalf of a minor (under age 18) before health services are provided, with </a:t>
            </a:r>
            <a:r>
              <a:rPr lang="en-US" b="1" dirty="0"/>
              <a:t>several important exceptions:</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Outpatient mental health (ages 14 and up)</a:t>
            </a:r>
            <a:endParaRPr lang="en-US" dirty="0"/>
          </a:p>
          <a:p>
            <a:r>
              <a:rPr lang="en-US" i="1" dirty="0"/>
              <a:t>[Pass out the “Idaho Confidentiality/Minor Consent Laws” handout.]</a:t>
            </a:r>
          </a:p>
        </p:txBody>
      </p:sp>
      <p:sp>
        <p:nvSpPr>
          <p:cNvPr id="4" name="Slide Number Placeholder 3"/>
          <p:cNvSpPr>
            <a:spLocks noGrp="1"/>
          </p:cNvSpPr>
          <p:nvPr>
            <p:ph type="sldNum" sz="quarter" idx="5"/>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72564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handout that explains Idaho’s confidentiality and minor consent laws. This slide also outlines the laws and can be a cheat sheet if you want to keep it handy. As we see here, patients under 18 have a right to the following </a:t>
            </a:r>
            <a:r>
              <a:rPr lang="en-US" b="1" dirty="0"/>
              <a:t>without</a:t>
            </a:r>
            <a:r>
              <a:rPr lang="en-US" b="0" dirty="0"/>
              <a:t> parental/guardian consent or knowledge: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Testing and treatment for sexually transmitted infections (STIs), including HIV (ages 14 and up)</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1000" dirty="0">
                <a:solidFill>
                  <a:prstClr val="black"/>
                </a:solidFill>
                <a:latin typeface="Roboto"/>
                <a:ea typeface="Calibri" panose="020F0502020204030204" pitchFamily="34" charset="0"/>
                <a:cs typeface="Calibri" pitchFamily="34" charset="0"/>
              </a:rPr>
              <a:t> mental health services (ages 16 and up)</a:t>
            </a:r>
          </a:p>
          <a:p>
            <a:pPr marL="171450" indent="-171450">
              <a:buFont typeface="Arial" panose="020B0604020202020204" pitchFamily="34" charset="0"/>
              <a:buChar char="•"/>
            </a:pPr>
            <a:endParaRPr lang="en-US" dirty="0"/>
          </a:p>
          <a:p>
            <a:r>
              <a:rPr lang="en-US" dirty="0"/>
              <a:t>Are there any questions?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2543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additional information about prescribing </a:t>
            </a:r>
            <a:r>
              <a:rPr lang="en-US" dirty="0" err="1"/>
              <a:t>PrEP</a:t>
            </a:r>
            <a:r>
              <a:rPr lang="en-US" dirty="0"/>
              <a:t> for adolescent patients in Idaho.</a:t>
            </a:r>
          </a:p>
          <a:p>
            <a:pPr marL="171450" indent="-171450">
              <a:buFont typeface="Arial" panose="020B0604020202020204" pitchFamily="34" charset="0"/>
              <a:buChar char="•"/>
            </a:pPr>
            <a:r>
              <a:rPr lang="en-US" dirty="0" err="1"/>
              <a:t>PrEP</a:t>
            </a:r>
            <a:r>
              <a:rPr lang="en-US" dirty="0"/>
              <a:t> prescriptions (with or without a recent STI) do NOT require parental consent.</a:t>
            </a:r>
          </a:p>
          <a:p>
            <a:pPr marL="537256" lvl="1" indent="-171450">
              <a:buFont typeface="Arial" panose="020B0604020202020204" pitchFamily="34" charset="0"/>
              <a:buChar char="•"/>
            </a:pPr>
            <a:r>
              <a:rPr lang="en-US" dirty="0"/>
              <a:t>Minors may consent to HIV prevention</a:t>
            </a:r>
          </a:p>
          <a:p>
            <a:pPr marL="171450" lvl="0" indent="-171450">
              <a:buFont typeface="Arial" panose="020B0604020202020204" pitchFamily="34" charset="0"/>
              <a:buChar char="•"/>
            </a:pPr>
            <a:r>
              <a:rPr lang="en-US" dirty="0"/>
              <a:t>Parental consent is NOT required in any setting</a:t>
            </a:r>
          </a:p>
          <a:p>
            <a:pPr marL="537256" lvl="1" indent="-171450">
              <a:buFont typeface="Arial" panose="020B0604020202020204" pitchFamily="34" charset="0"/>
              <a:buChar char="•"/>
            </a:pPr>
            <a:r>
              <a:rPr lang="en-US" dirty="0"/>
              <a:t>Idaho law lets minors independently consent to STI/HIV services, including </a:t>
            </a:r>
            <a:r>
              <a:rPr lang="en-US" dirty="0" err="1"/>
              <a:t>PrEP</a:t>
            </a:r>
            <a:r>
              <a:rPr lang="en-US" dirty="0"/>
              <a:t>)</a:t>
            </a:r>
          </a:p>
        </p:txBody>
      </p:sp>
      <p:sp>
        <p:nvSpPr>
          <p:cNvPr id="4" name="Slide Number Placeholder 3"/>
          <p:cNvSpPr>
            <a:spLocks noGrp="1"/>
          </p:cNvSpPr>
          <p:nvPr>
            <p:ph type="sldNum" sz="quarter" idx="5"/>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12023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AE36-107D-671A-7296-4FA5EE301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DF7D5-1724-2E4C-8B30-D95C34F89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A2495-745B-4CA3-ACAE-9695726CF4CC}"/>
              </a:ext>
            </a:extLst>
          </p:cNvPr>
          <p:cNvSpPr>
            <a:spLocks noGrp="1"/>
          </p:cNvSpPr>
          <p:nvPr>
            <p:ph type="body" idx="1"/>
          </p:nvPr>
        </p:nvSpPr>
        <p:spPr/>
        <p:txBody>
          <a:bodyPr/>
          <a:lstStyle/>
          <a:p>
            <a:r>
              <a:rPr lang="en-US" sz="900" kern="1200" dirty="0">
                <a:solidFill>
                  <a:schemeClr val="tx1"/>
                </a:solidFill>
                <a:effectLst/>
                <a:latin typeface="+mn-lt"/>
                <a:ea typeface="+mn-ea"/>
                <a:cs typeface="+mn-cs"/>
              </a:rPr>
              <a:t>Let’s go back to our 15-year-old patient scenario, Shay. Let’s answer these questions together as I read through them.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Shay receive STI testing without a parent’s permission? [Answer: Yes]</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What if Shay was 13 years old? Answer: [Yes, she still could, though </a:t>
            </a:r>
            <a:r>
              <a:rPr lang="en-US" sz="900" b="1" kern="1200" dirty="0">
                <a:solidFill>
                  <a:schemeClr val="tx1"/>
                </a:solidFill>
                <a:effectLst/>
                <a:latin typeface="+mn-lt"/>
                <a:ea typeface="+mn-ea"/>
                <a:cs typeface="+mn-cs"/>
              </a:rPr>
              <a:t>it’s best to encourage the patient to tell her parent</a:t>
            </a:r>
            <a:r>
              <a:rPr lang="en-US" sz="900" kern="1200" dirty="0">
                <a:solidFill>
                  <a:schemeClr val="tx1"/>
                </a:solidFill>
                <a:effectLst/>
                <a:latin typeface="+mn-lt"/>
                <a:ea typeface="+mn-ea"/>
                <a:cs typeface="+mn-cs"/>
              </a:rPr>
              <a:t>, and probe for signs of abuse.]</a:t>
            </a:r>
            <a:endParaRPr lang="en-US" sz="900" dirty="0"/>
          </a:p>
        </p:txBody>
      </p:sp>
      <p:sp>
        <p:nvSpPr>
          <p:cNvPr id="4" name="Slide Number Placeholder 3">
            <a:extLst>
              <a:ext uri="{FF2B5EF4-FFF2-40B4-BE49-F238E27FC236}">
                <a16:creationId xmlns:a16="http://schemas.microsoft.com/office/drawing/2014/main" id="{59F9F616-95B4-DB26-355F-505C95E2B18B}"/>
              </a:ext>
            </a:extLst>
          </p:cNvPr>
          <p:cNvSpPr>
            <a:spLocks noGrp="1"/>
          </p:cNvSpPr>
          <p:nvPr>
            <p:ph type="sldNum" sz="quarter" idx="5"/>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212569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review when a minor’s confidentiality must be overridden. Health care providers must override the minor’s confidentiality and report if:</a:t>
            </a:r>
          </a:p>
          <a:p>
            <a:pPr marL="171450" indent="-171450">
              <a:buFont typeface="Arial" panose="020B0604020202020204" pitchFamily="34" charset="0"/>
              <a:buChar char="•"/>
            </a:pPr>
            <a:r>
              <a:rPr lang="en-US" dirty="0"/>
              <a:t>There is suspicion of abuse or neglect</a:t>
            </a:r>
          </a:p>
          <a:p>
            <a:pPr marL="0" indent="0">
              <a:buFont typeface="Arial" panose="020B0604020202020204" pitchFamily="34" charset="0"/>
              <a:buNone/>
            </a:pPr>
            <a:r>
              <a:rPr lang="en-US" dirty="0"/>
              <a:t>The provider may not disclose information to parents without consent of the minor receiving care. </a:t>
            </a:r>
          </a:p>
          <a:p>
            <a:r>
              <a:rPr lang="en-US" sz="1800" dirty="0">
                <a:solidFill>
                  <a:schemeClr val="tx1"/>
                </a:solidFill>
              </a:rPr>
              <a:t>Minors need a parent/guardian’s permission for: </a:t>
            </a:r>
          </a:p>
          <a:p>
            <a:pPr marL="662894" lvl="0" indent="-342900">
              <a:buFont typeface="Arial" panose="020B0604020202020204" pitchFamily="34" charset="0"/>
              <a:buChar char="•"/>
            </a:pPr>
            <a:r>
              <a:rPr lang="en-US" sz="1800" dirty="0">
                <a:solidFill>
                  <a:schemeClr val="tx1"/>
                </a:solidFill>
              </a:rPr>
              <a:t>Vaccines </a:t>
            </a:r>
          </a:p>
          <a:p>
            <a:pPr marL="662894" lvl="0" indent="-342900">
              <a:buFont typeface="Arial" panose="020B0604020202020204" pitchFamily="34" charset="0"/>
              <a:buChar char="•"/>
            </a:pPr>
            <a:r>
              <a:rPr lang="en-US" sz="1800" dirty="0">
                <a:solidFill>
                  <a:schemeClr val="tx1"/>
                </a:solidFill>
              </a:rPr>
              <a:t>Mental health medications </a:t>
            </a:r>
          </a:p>
          <a:p>
            <a:pPr marL="662894" lvl="0" indent="-342900">
              <a:buFont typeface="Arial" panose="020B0604020202020204" pitchFamily="34" charset="0"/>
              <a:buChar char="•"/>
            </a:pPr>
            <a:r>
              <a:rPr lang="en-US" sz="1800" dirty="0">
                <a:solidFill>
                  <a:schemeClr val="tx1"/>
                </a:solidFill>
              </a:rPr>
              <a:t>Inpatient mental health treatment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38788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Let’s take a look at one last scenario. Giovanni is a 17-year-old boy who expresses concern about his alcohol use but doesn’t want to tell his parents.</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Is Giovanni allowed to get outpatient counseling for substance use without a parent’s consent?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[Allow a moment for people to respond either quietly to themselves or aloud.]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answer is yes, though the provider may encourage Giovanni to tell his parents.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125125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[Print and post Sparklers in areas your staff can see (e.g., lunchroom).]</a:t>
            </a:r>
          </a:p>
        </p:txBody>
      </p:sp>
      <p:sp>
        <p:nvSpPr>
          <p:cNvPr id="4" name="Slide Number Placeholder 3"/>
          <p:cNvSpPr>
            <a:spLocks noGrp="1"/>
          </p:cNvSpPr>
          <p:nvPr>
            <p:ph type="sldNum" sz="quarter" idx="5"/>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0201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 name="Title 1"/>
          <p:cNvSpPr>
            <a:spLocks noGrp="1"/>
          </p:cNvSpPr>
          <p:nvPr>
            <p:ph type="title"/>
          </p:nvPr>
        </p:nvSpPr>
        <p:spPr>
          <a:xfrm>
            <a:off x="4178710" y="822016"/>
            <a:ext cx="5270090" cy="1815549"/>
          </a:xfrm>
          <a:prstGeom prst="rect">
            <a:avLst/>
          </a:prstGeom>
        </p:spPr>
        <p:txBody>
          <a:bodyPr/>
          <a:lstStyle>
            <a:lvl1pPr>
              <a:defRPr>
                <a:solidFill>
                  <a:srgbClr val="0D2571"/>
                </a:solidFill>
              </a:defRPr>
            </a:lvl1pPr>
          </a:lstStyle>
          <a:p>
            <a:r>
              <a:rPr lang="en-US" dirty="0"/>
              <a:t>Click to edit Master title style</a:t>
            </a:r>
          </a:p>
        </p:txBody>
      </p:sp>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72AEE739-97C1-510E-D363-113D9C4EAE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AC79605E-E472-6662-4FA2-194D6AD1B0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1.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11276" y="2693112"/>
            <a:ext cx="5491597" cy="88752"/>
          </a:xfrm>
          <a:prstGeom prst="rect">
            <a:avLst/>
          </a:prstGeom>
        </p:spPr>
      </p:pic>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53906" y="141968"/>
            <a:ext cx="6249928" cy="466344"/>
          </a:xfrm>
          <a:prstGeom prst="rect">
            <a:avLst/>
          </a:prstGeom>
        </p:spPr>
        <p:txBody>
          <a:bodyPr vert="horz" lIns="91440" tIns="45720" rIns="91440" bIns="45720" rtlCol="0" anchor="ctr">
            <a:noAutofit/>
          </a:bodyPr>
          <a:lstStyle/>
          <a:p>
            <a:r>
              <a:rPr lang="en-US" dirty="0"/>
              <a:t>Click to edit Master title style</a:t>
            </a:r>
          </a:p>
        </p:txBody>
      </p:sp>
      <p:sp>
        <p:nvSpPr>
          <p:cNvPr id="8" name="TextBox 7"/>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5" name="Picture 4">
            <a:extLst>
              <a:ext uri="{FF2B5EF4-FFF2-40B4-BE49-F238E27FC236}">
                <a16:creationId xmlns:a16="http://schemas.microsoft.com/office/drawing/2014/main" id="{FC3A78EB-0500-9BD0-3D52-7D7EE080E9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5A488DF4-2336-C6EE-3DBE-C3BB3EEA9BE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11" name="Picture 10"/>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9" name="TextBox 8"/>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D61269A2-20CA-8FD0-C000-995256F69BA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E26BA556-A7E5-1C05-C8CF-B02B4832129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53906"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6ADBBF67-C6A2-4486-E2F0-C54B478C26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3" name="Picture 2" descr="A green star on a black background&#10;&#10;Description automatically generated">
            <a:extLst>
              <a:ext uri="{FF2B5EF4-FFF2-40B4-BE49-F238E27FC236}">
                <a16:creationId xmlns:a16="http://schemas.microsoft.com/office/drawing/2014/main" id="{E19D9A0D-28E1-C26C-1734-BF36C3E571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descr="A green star on a black background&#10;&#10;Description automatically generated">
            <a:extLst>
              <a:ext uri="{FF2B5EF4-FFF2-40B4-BE49-F238E27FC236}">
                <a16:creationId xmlns:a16="http://schemas.microsoft.com/office/drawing/2014/main" id="{51A19FC3-7E7B-9CD1-F545-F4CFC7A6DC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86BF2FE-4095-FEA1-BEFF-5131C26B64BA}"/>
              </a:ext>
            </a:extLst>
          </p:cNvPr>
          <p:cNvSpPr/>
          <p:nvPr/>
        </p:nvSpPr>
        <p:spPr>
          <a:xfrm>
            <a:off x="0" y="4295224"/>
            <a:ext cx="3712798" cy="119117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589CF7-941B-F206-0236-C52EBCE44A60}"/>
              </a:ext>
            </a:extLst>
          </p:cNvPr>
          <p:cNvSpPr/>
          <p:nvPr/>
        </p:nvSpPr>
        <p:spPr>
          <a:xfrm>
            <a:off x="0" y="0"/>
            <a:ext cx="3712798" cy="181881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group of people sitting on a bench&#10;&#10;Description automatically generated">
            <a:extLst>
              <a:ext uri="{FF2B5EF4-FFF2-40B4-BE49-F238E27FC236}">
                <a16:creationId xmlns:a16="http://schemas.microsoft.com/office/drawing/2014/main" id="{4C912AAC-06FD-8B2D-53FC-5F44BCF8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817"/>
            <a:ext cx="3712798" cy="2476407"/>
          </a:xfrm>
          <a:prstGeom prst="rect">
            <a:avLst/>
          </a:prstGeom>
        </p:spPr>
      </p:pic>
      <p:sp>
        <p:nvSpPr>
          <p:cNvPr id="8" name="Text Placeholder 7">
            <a:extLst>
              <a:ext uri="{FF2B5EF4-FFF2-40B4-BE49-F238E27FC236}">
                <a16:creationId xmlns:a16="http://schemas.microsoft.com/office/drawing/2014/main" id="{9180F96A-7473-D0E2-F556-81FC5377D91B}"/>
              </a:ext>
            </a:extLst>
          </p:cNvPr>
          <p:cNvSpPr>
            <a:spLocks noGrp="1"/>
          </p:cNvSpPr>
          <p:nvPr>
            <p:ph type="body" sz="quarter" idx="15"/>
          </p:nvPr>
        </p:nvSpPr>
        <p:spPr>
          <a:xfrm>
            <a:off x="6341806" y="3413856"/>
            <a:ext cx="2328922" cy="435417"/>
          </a:xfrm>
        </p:spPr>
        <p:txBody>
          <a:bodyPr/>
          <a:lstStyle/>
          <a:p>
            <a:pPr algn="ctr"/>
            <a:r>
              <a:rPr lang="en-US" sz="1200" i="1" dirty="0">
                <a:solidFill>
                  <a:schemeClr val="tx1"/>
                </a:solidFill>
              </a:rPr>
              <a:t>For educational purposes only</a:t>
            </a:r>
            <a:br>
              <a:rPr lang="en-US" sz="1200" i="1" dirty="0">
                <a:solidFill>
                  <a:schemeClr val="tx1"/>
                </a:solidFill>
              </a:rPr>
            </a:br>
            <a:r>
              <a:rPr lang="en-US" sz="1200" i="1" dirty="0">
                <a:solidFill>
                  <a:schemeClr val="tx1"/>
                </a:solidFill>
              </a:rPr>
              <a:t>Updated </a:t>
            </a:r>
            <a:r>
              <a:rPr lang="en-US" i="1" dirty="0">
                <a:solidFill>
                  <a:schemeClr val="tx1"/>
                </a:solidFill>
              </a:rPr>
              <a:t>July </a:t>
            </a:r>
            <a:r>
              <a:rPr lang="en-US" sz="1200" i="1" dirty="0">
                <a:solidFill>
                  <a:schemeClr val="tx1"/>
                </a:solidFill>
              </a:rPr>
              <a:t>2025</a:t>
            </a:r>
          </a:p>
          <a:p>
            <a:endParaRPr lang="en-US" dirty="0"/>
          </a:p>
        </p:txBody>
      </p:sp>
      <p:sp>
        <p:nvSpPr>
          <p:cNvPr id="4" name="Title 3"/>
          <p:cNvSpPr>
            <a:spLocks noGrp="1"/>
          </p:cNvSpPr>
          <p:nvPr>
            <p:ph type="title"/>
          </p:nvPr>
        </p:nvSpPr>
        <p:spPr>
          <a:xfrm>
            <a:off x="5563735" y="1202637"/>
            <a:ext cx="3885065" cy="355601"/>
          </a:xfrm>
        </p:spPr>
        <p:txBody>
          <a:bodyPr/>
          <a:lstStyle/>
          <a:p>
            <a:r>
              <a:rPr lang="en-US" sz="3600" dirty="0"/>
              <a:t>Idaho Minor consent and Confidentiality Laws</a:t>
            </a:r>
          </a:p>
        </p:txBody>
      </p:sp>
      <p:sp>
        <p:nvSpPr>
          <p:cNvPr id="6" name="TextBox 5"/>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5" name="Picture 4" descr="A yellow letter m and blue text&#10;&#10;Description automatically generated">
            <a:extLst>
              <a:ext uri="{FF2B5EF4-FFF2-40B4-BE49-F238E27FC236}">
                <a16:creationId xmlns:a16="http://schemas.microsoft.com/office/drawing/2014/main" id="{18C71ADA-4289-2934-7E63-FDC1035AE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516" y="3928162"/>
            <a:ext cx="1630747" cy="1348085"/>
          </a:xfrm>
          <a:prstGeom prst="rect">
            <a:avLst/>
          </a:prstGeom>
        </p:spPr>
      </p:pic>
      <p:pic>
        <p:nvPicPr>
          <p:cNvPr id="15" name="Picture 14" descr="A blue and green text on a black background&#10;&#10;Description automatically generated">
            <a:extLst>
              <a:ext uri="{FF2B5EF4-FFF2-40B4-BE49-F238E27FC236}">
                <a16:creationId xmlns:a16="http://schemas.microsoft.com/office/drawing/2014/main" id="{5610190B-FAEB-427A-412A-3061FD5A7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512" y="4584831"/>
            <a:ext cx="2957930" cy="691416"/>
          </a:xfrm>
          <a:prstGeom prst="rect">
            <a:avLst/>
          </a:prstGeom>
        </p:spPr>
      </p:pic>
      <p:sp>
        <p:nvSpPr>
          <p:cNvPr id="10" name="TextBox 9">
            <a:extLst>
              <a:ext uri="{FF2B5EF4-FFF2-40B4-BE49-F238E27FC236}">
                <a16:creationId xmlns:a16="http://schemas.microsoft.com/office/drawing/2014/main" id="{2D3E371E-207B-772A-6308-89C8712A06C9}"/>
              </a:ext>
            </a:extLst>
          </p:cNvPr>
          <p:cNvSpPr txBox="1"/>
          <p:nvPr/>
        </p:nvSpPr>
        <p:spPr>
          <a:xfrm>
            <a:off x="0" y="-1"/>
            <a:ext cx="2789382" cy="769441"/>
          </a:xfrm>
          <a:prstGeom prst="rect">
            <a:avLst/>
          </a:prstGeom>
          <a:solidFill>
            <a:srgbClr val="99CC33"/>
          </a:solidFill>
        </p:spPr>
        <p:txBody>
          <a:bodyPr wrap="square" rtlCol="0">
            <a:spAutoFit/>
          </a:bodyPr>
          <a:lstStyle/>
          <a:p>
            <a:r>
              <a:rPr lang="en-US" sz="4400" b="1" dirty="0">
                <a:solidFill>
                  <a:srgbClr val="0D2571"/>
                </a:solidFill>
              </a:rPr>
              <a:t> SPARK</a:t>
            </a:r>
          </a:p>
        </p:txBody>
      </p:sp>
      <p:pic>
        <p:nvPicPr>
          <p:cNvPr id="22" name="Picture 21" descr="A blue text on a black background&#10;&#10;Description automatically generated">
            <a:extLst>
              <a:ext uri="{FF2B5EF4-FFF2-40B4-BE49-F238E27FC236}">
                <a16:creationId xmlns:a16="http://schemas.microsoft.com/office/drawing/2014/main" id="{AC001807-23FF-7F1D-31E3-72A24D96D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50" y="613950"/>
            <a:ext cx="3873310" cy="1549324"/>
          </a:xfrm>
          <a:prstGeom prst="rect">
            <a:avLst/>
          </a:prstGeom>
        </p:spPr>
      </p:pic>
      <p:pic>
        <p:nvPicPr>
          <p:cNvPr id="24" name="Picture 23" descr="A green star on a black background&#10;&#10;Description automatically generated">
            <a:extLst>
              <a:ext uri="{FF2B5EF4-FFF2-40B4-BE49-F238E27FC236}">
                <a16:creationId xmlns:a16="http://schemas.microsoft.com/office/drawing/2014/main" id="{D7FE86AA-6D65-D6D1-CE91-5D5A3B849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348" y="712162"/>
            <a:ext cx="1412043" cy="1549325"/>
          </a:xfrm>
          <a:prstGeom prst="rect">
            <a:avLst/>
          </a:prstGeom>
        </p:spPr>
      </p:pic>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5C7E5DF0-B71F-A4E4-FAF9-82734C9CBFE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02F8E76E-03F5-4E27-4C3C-A098A4E8B54B}"/>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206D0F7F-F3D7-651E-8499-77C42292842D}"/>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E05B46E1-40F6-848D-64AD-F9D8FBEFEC63}"/>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9613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91BBEF-5D09-787D-4320-CECA721AE81B}"/>
              </a:ext>
            </a:extLst>
          </p:cNvPr>
          <p:cNvSpPr>
            <a:spLocks noGrp="1"/>
          </p:cNvSpPr>
          <p:nvPr>
            <p:ph type="body" sz="quarter" idx="11"/>
          </p:nvPr>
        </p:nvSpPr>
        <p:spPr>
          <a:xfrm>
            <a:off x="590771" y="999460"/>
            <a:ext cx="9166004" cy="3657600"/>
          </a:xfrm>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 parent or legal guardian must provide consent on behalf of a minor (under age 18) before health care services are provided, </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with </a:t>
            </a:r>
            <a:r>
              <a:rPr kumimoji="0" lang="en-US" sz="2000" b="1" i="1" u="none" strike="noStrike" kern="1200" cap="none" spc="0" normalizeH="0" baseline="0" noProof="0" dirty="0">
                <a:ln>
                  <a:noFill/>
                </a:ln>
                <a:solidFill>
                  <a:prstClr val="black"/>
                </a:solidFill>
                <a:effectLst/>
                <a:uLnTx/>
                <a:uFillTx/>
                <a:latin typeface="Roboto"/>
                <a:ea typeface="+mn-ea"/>
                <a:cs typeface="Calibri" pitchFamily="34" charset="0"/>
              </a:rPr>
              <a:t>several important exceptions</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endParaRP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a:t>
            </a:r>
            <a:r>
              <a:rPr lang="en-US" sz="2000" dirty="0">
                <a:solidFill>
                  <a:prstClr val="black"/>
                </a:solidFill>
                <a:latin typeface="Roboto"/>
                <a:cs typeface="Calibri" pitchFamily="34" charset="0"/>
              </a:rPr>
              <a:t>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Outpatient mental health (ages 14 and up)</a:t>
            </a:r>
          </a:p>
        </p:txBody>
      </p:sp>
      <p:sp>
        <p:nvSpPr>
          <p:cNvPr id="4" name="Title 3">
            <a:extLst>
              <a:ext uri="{FF2B5EF4-FFF2-40B4-BE49-F238E27FC236}">
                <a16:creationId xmlns:a16="http://schemas.microsoft.com/office/drawing/2014/main" id="{EEF233C4-0D5B-1B8A-A834-455B43231157}"/>
              </a:ext>
            </a:extLst>
          </p:cNvPr>
          <p:cNvSpPr>
            <a:spLocks noGrp="1"/>
          </p:cNvSpPr>
          <p:nvPr>
            <p:ph type="title"/>
          </p:nvPr>
        </p:nvSpPr>
        <p:spPr>
          <a:xfrm>
            <a:off x="753905" y="141968"/>
            <a:ext cx="6848373" cy="466344"/>
          </a:xfrm>
        </p:spPr>
        <p:txBody>
          <a:bodyPr/>
          <a:lstStyle/>
          <a:p>
            <a:r>
              <a:rPr lang="en-US" dirty="0"/>
              <a:t>ID Law: Parental Consent Exceptions</a:t>
            </a:r>
          </a:p>
        </p:txBody>
      </p:sp>
    </p:spTree>
    <p:extLst>
      <p:ext uri="{BB962C8B-B14F-4D97-AF65-F5344CB8AC3E}">
        <p14:creationId xmlns:p14="http://schemas.microsoft.com/office/powerpoint/2010/main" val="40819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1F9B49-ED34-3396-0D93-34B3008E36E1}"/>
              </a:ext>
            </a:extLst>
          </p:cNvPr>
          <p:cNvSpPr>
            <a:spLocks noGrp="1"/>
          </p:cNvSpPr>
          <p:nvPr>
            <p:ph type="body" sz="quarter" idx="11"/>
          </p:nvPr>
        </p:nvSpPr>
        <p:spPr>
          <a:xfrm>
            <a:off x="753905" y="1073888"/>
            <a:ext cx="8221664" cy="36576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Patients under 18 have a right to the following </a:t>
            </a:r>
            <a:r>
              <a:rPr kumimoji="0" lang="en-US" sz="2000" b="1" i="0" u="none" strike="noStrike" kern="1200" cap="none" spc="0" normalizeH="0" baseline="0" noProof="0" dirty="0">
                <a:ln>
                  <a:noFill/>
                </a:ln>
                <a:solidFill>
                  <a:prstClr val="black"/>
                </a:solidFill>
                <a:effectLst/>
                <a:uLnTx/>
                <a:uFillTx/>
                <a:latin typeface="Roboto"/>
                <a:ea typeface="+mn-ea"/>
                <a:cs typeface="Calibri" pitchFamily="34" charset="0"/>
              </a:rPr>
              <a:t>without</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parental/guardian consent or knowledge: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Testing and treatment for sexually transmitted infections (STIs), including HIV (ages 14 and up)</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2000" dirty="0">
                <a:solidFill>
                  <a:prstClr val="black"/>
                </a:solidFill>
                <a:latin typeface="Roboto"/>
                <a:ea typeface="Calibri" panose="020F0502020204030204" pitchFamily="34" charset="0"/>
                <a:cs typeface="Calibri" pitchFamily="34" charset="0"/>
              </a:rPr>
              <a:t> mental health services (ages 16 and up)</a:t>
            </a:r>
          </a:p>
          <a:p>
            <a:endParaRPr lang="en-US" dirty="0"/>
          </a:p>
        </p:txBody>
      </p:sp>
      <p:sp>
        <p:nvSpPr>
          <p:cNvPr id="4" name="Title 3">
            <a:extLst>
              <a:ext uri="{FF2B5EF4-FFF2-40B4-BE49-F238E27FC236}">
                <a16:creationId xmlns:a16="http://schemas.microsoft.com/office/drawing/2014/main" id="{73245F59-1A7B-70AE-CA3F-AB085CD42AB4}"/>
              </a:ext>
            </a:extLst>
          </p:cNvPr>
          <p:cNvSpPr>
            <a:spLocks noGrp="1"/>
          </p:cNvSpPr>
          <p:nvPr>
            <p:ph type="title"/>
          </p:nvPr>
        </p:nvSpPr>
        <p:spPr>
          <a:xfrm>
            <a:off x="753905" y="141968"/>
            <a:ext cx="7645815" cy="466344"/>
          </a:xfrm>
        </p:spPr>
        <p:txBody>
          <a:bodyPr/>
          <a:lstStyle/>
          <a:p>
            <a:r>
              <a:rPr lang="en-US" dirty="0"/>
              <a:t>ID Law: Confidentiality/minor Consent</a:t>
            </a:r>
          </a:p>
        </p:txBody>
      </p:sp>
    </p:spTree>
    <p:extLst>
      <p:ext uri="{BB962C8B-B14F-4D97-AF65-F5344CB8AC3E}">
        <p14:creationId xmlns:p14="http://schemas.microsoft.com/office/powerpoint/2010/main" val="212836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74AAC7-961D-8ED9-A650-3DA3D4F687A0}"/>
              </a:ext>
            </a:extLst>
          </p:cNvPr>
          <p:cNvSpPr>
            <a:spLocks noGrp="1"/>
          </p:cNvSpPr>
          <p:nvPr>
            <p:ph type="body" sz="quarter" idx="11"/>
          </p:nvPr>
        </p:nvSpPr>
        <p:spPr>
          <a:xfrm>
            <a:off x="643933" y="914400"/>
            <a:ext cx="8221664" cy="3657600"/>
          </a:xfrm>
        </p:spPr>
        <p:txBody>
          <a:bodyPr/>
          <a:lstStyle/>
          <a:p>
            <a:pPr marL="285750" indent="-285750">
              <a:buFont typeface="Arial" panose="020B0604020202020204" pitchFamily="34" charset="0"/>
              <a:buChar char="•"/>
            </a:pPr>
            <a:r>
              <a:rPr lang="en-US" sz="2000" dirty="0">
                <a:solidFill>
                  <a:schemeClr val="tx1"/>
                </a:solidFill>
              </a:rPr>
              <a:t> </a:t>
            </a:r>
            <a:r>
              <a:rPr lang="en-US" sz="2000" dirty="0" err="1">
                <a:solidFill>
                  <a:schemeClr val="tx1"/>
                </a:solidFill>
              </a:rPr>
              <a:t>PrEP</a:t>
            </a:r>
            <a:r>
              <a:rPr lang="en-US" sz="2000" dirty="0">
                <a:solidFill>
                  <a:schemeClr val="tx1"/>
                </a:solidFill>
              </a:rPr>
              <a:t> prescriptions (with or without a recent STI) do NOT require parental consent</a:t>
            </a:r>
          </a:p>
          <a:p>
            <a:pPr marL="971550" lvl="1" indent="-285750"/>
            <a:r>
              <a:rPr lang="en-US" sz="2000" dirty="0">
                <a:solidFill>
                  <a:schemeClr val="tx1"/>
                </a:solidFill>
              </a:rPr>
              <a:t>Minors may consent to HIV prevention</a:t>
            </a:r>
          </a:p>
          <a:p>
            <a:pPr marL="342900" indent="-342900">
              <a:buFont typeface="Arial" panose="020B0604020202020204" pitchFamily="34" charset="0"/>
              <a:buChar char="•"/>
            </a:pPr>
            <a:r>
              <a:rPr lang="en-US" sz="2000" dirty="0">
                <a:solidFill>
                  <a:schemeClr val="tx1"/>
                </a:solidFill>
              </a:rPr>
              <a:t>Parental consent is NOT required in any setting</a:t>
            </a:r>
          </a:p>
          <a:p>
            <a:pPr marL="1028700" lvl="1" indent="-342900"/>
            <a:r>
              <a:rPr lang="en-US" sz="2000" dirty="0">
                <a:solidFill>
                  <a:schemeClr val="tx1"/>
                </a:solidFill>
              </a:rPr>
              <a:t>Idaho law lets minors independently consent to STI/HIV services, including </a:t>
            </a:r>
            <a:r>
              <a:rPr lang="en-US" sz="2000" dirty="0" err="1">
                <a:solidFill>
                  <a:schemeClr val="tx1"/>
                </a:solidFill>
              </a:rPr>
              <a:t>PrEP</a:t>
            </a:r>
            <a:r>
              <a:rPr lang="en-US" sz="2000" dirty="0">
                <a:solidFill>
                  <a:schemeClr val="tx1"/>
                </a:solidFill>
              </a:rPr>
              <a:t>)</a:t>
            </a:r>
          </a:p>
          <a:p>
            <a:pPr marL="285750" indent="-285750"/>
            <a:endParaRPr lang="en-US" sz="2000" dirty="0">
              <a:solidFill>
                <a:schemeClr val="tx1"/>
              </a:solidFill>
            </a:endParaRPr>
          </a:p>
        </p:txBody>
      </p:sp>
      <p:sp>
        <p:nvSpPr>
          <p:cNvPr id="4" name="Title 3">
            <a:extLst>
              <a:ext uri="{FF2B5EF4-FFF2-40B4-BE49-F238E27FC236}">
                <a16:creationId xmlns:a16="http://schemas.microsoft.com/office/drawing/2014/main" id="{CD00F5D3-1EE2-F427-1462-84383ED9ED01}"/>
              </a:ext>
            </a:extLst>
          </p:cNvPr>
          <p:cNvSpPr>
            <a:spLocks noGrp="1"/>
          </p:cNvSpPr>
          <p:nvPr>
            <p:ph type="title"/>
          </p:nvPr>
        </p:nvSpPr>
        <p:spPr>
          <a:xfrm>
            <a:off x="753905" y="141968"/>
            <a:ext cx="8666541" cy="466344"/>
          </a:xfrm>
        </p:spPr>
        <p:txBody>
          <a:bodyPr/>
          <a:lstStyle/>
          <a:p>
            <a:r>
              <a:rPr lang="en-US" dirty="0"/>
              <a:t>ID law: Confidentiality/Minor Consent for PREP </a:t>
            </a:r>
          </a:p>
        </p:txBody>
      </p:sp>
    </p:spTree>
    <p:extLst>
      <p:ext uri="{BB962C8B-B14F-4D97-AF65-F5344CB8AC3E}">
        <p14:creationId xmlns:p14="http://schemas.microsoft.com/office/powerpoint/2010/main" val="15357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F01AF-4FCE-C9E2-082A-8F36741AAEFD}"/>
            </a:ext>
          </a:extLst>
        </p:cNvPr>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D6E3737B-4D8D-8B46-9696-4F86D2B6DBF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4F2A6DD2-1F83-8FEB-4551-265867F64F78}"/>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7F11D6F5-C7B0-02E8-6195-706CE0DFE3F2}"/>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7FD454FC-16EB-D714-D2C1-718EDDD4D120}"/>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0309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48F5AE-EF42-429D-9887-290DA841C477}"/>
              </a:ext>
            </a:extLst>
          </p:cNvPr>
          <p:cNvSpPr>
            <a:spLocks noGrp="1"/>
          </p:cNvSpPr>
          <p:nvPr>
            <p:ph type="body" sz="quarter" idx="11"/>
          </p:nvPr>
        </p:nvSpPr>
        <p:spPr>
          <a:xfrm>
            <a:off x="590770" y="1041990"/>
            <a:ext cx="8221664" cy="4302442"/>
          </a:xfrm>
        </p:spPr>
        <p:txBody>
          <a:bodyPr/>
          <a:lstStyle/>
          <a:p>
            <a:r>
              <a:rPr lang="en-US" sz="1800" dirty="0">
                <a:solidFill>
                  <a:schemeClr val="tx1"/>
                </a:solidFill>
              </a:rPr>
              <a:t>Health care providers must override the minor’s confidentiality and report if: </a:t>
            </a:r>
          </a:p>
          <a:p>
            <a:pPr marL="1028700" lvl="1" indent="-342900"/>
            <a:r>
              <a:rPr lang="en-US" sz="1800" dirty="0">
                <a:solidFill>
                  <a:schemeClr val="tx1"/>
                </a:solidFill>
              </a:rPr>
              <a:t>There is suspicion of abuse or neglect</a:t>
            </a:r>
          </a:p>
          <a:p>
            <a:r>
              <a:rPr lang="en-US" sz="1800" dirty="0">
                <a:solidFill>
                  <a:schemeClr val="tx1"/>
                </a:solidFill>
              </a:rPr>
              <a:t>The provider </a:t>
            </a:r>
            <a:r>
              <a:rPr lang="en-US" sz="1800" b="1" dirty="0">
                <a:solidFill>
                  <a:schemeClr val="tx1"/>
                </a:solidFill>
              </a:rPr>
              <a:t>may not </a:t>
            </a:r>
            <a:r>
              <a:rPr lang="en-US" sz="1800" dirty="0">
                <a:solidFill>
                  <a:schemeClr val="tx1"/>
                </a:solidFill>
              </a:rPr>
              <a:t>disclose information to parents without consent of the minor receiving care. </a:t>
            </a:r>
          </a:p>
          <a:p>
            <a:endParaRPr lang="en-US" sz="1800" dirty="0">
              <a:solidFill>
                <a:schemeClr val="tx1"/>
              </a:solidFill>
            </a:endParaRPr>
          </a:p>
          <a:p>
            <a:r>
              <a:rPr lang="en-US" sz="1800" dirty="0">
                <a:solidFill>
                  <a:schemeClr val="tx1"/>
                </a:solidFill>
              </a:rPr>
              <a:t>Minors need a parent/guardian’s permission for: </a:t>
            </a:r>
          </a:p>
          <a:p>
            <a:pPr marL="1028700" lvl="1" indent="-342900"/>
            <a:r>
              <a:rPr lang="en-US" sz="1800" dirty="0">
                <a:solidFill>
                  <a:schemeClr val="tx1"/>
                </a:solidFill>
              </a:rPr>
              <a:t>Vaccines </a:t>
            </a:r>
          </a:p>
          <a:p>
            <a:pPr marL="1028700" lvl="1" indent="-342900"/>
            <a:r>
              <a:rPr lang="en-US" sz="1800" dirty="0">
                <a:solidFill>
                  <a:schemeClr val="tx1"/>
                </a:solidFill>
              </a:rPr>
              <a:t>Mental health medications </a:t>
            </a:r>
          </a:p>
          <a:p>
            <a:pPr marL="1028700" lvl="1" indent="-342900"/>
            <a:r>
              <a:rPr lang="en-US" sz="1800" dirty="0">
                <a:solidFill>
                  <a:schemeClr val="tx1"/>
                </a:solidFill>
              </a:rPr>
              <a:t>Inpatient mental health treatment</a:t>
            </a:r>
          </a:p>
        </p:txBody>
      </p:sp>
      <p:sp>
        <p:nvSpPr>
          <p:cNvPr id="4" name="Title 3">
            <a:extLst>
              <a:ext uri="{FF2B5EF4-FFF2-40B4-BE49-F238E27FC236}">
                <a16:creationId xmlns:a16="http://schemas.microsoft.com/office/drawing/2014/main" id="{9C22FD83-84E9-7C18-6539-88E3B1AE86D4}"/>
              </a:ext>
            </a:extLst>
          </p:cNvPr>
          <p:cNvSpPr>
            <a:spLocks noGrp="1"/>
          </p:cNvSpPr>
          <p:nvPr>
            <p:ph type="title"/>
          </p:nvPr>
        </p:nvSpPr>
        <p:spPr/>
        <p:txBody>
          <a:bodyPr/>
          <a:lstStyle/>
          <a:p>
            <a:r>
              <a:rPr lang="en-US" dirty="0"/>
              <a:t>Idaho Law</a:t>
            </a:r>
          </a:p>
        </p:txBody>
      </p:sp>
    </p:spTree>
    <p:extLst>
      <p:ext uri="{BB962C8B-B14F-4D97-AF65-F5344CB8AC3E}">
        <p14:creationId xmlns:p14="http://schemas.microsoft.com/office/powerpoint/2010/main" val="42243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talking to a person&#10;&#10;AI-generated content may be incorrect.">
            <a:extLst>
              <a:ext uri="{FF2B5EF4-FFF2-40B4-BE49-F238E27FC236}">
                <a16:creationId xmlns:a16="http://schemas.microsoft.com/office/drawing/2014/main" id="{7C988401-AAD1-8604-7733-8E012C0D184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923" r="16923"/>
          <a:stretch>
            <a:fillRect/>
          </a:stretch>
        </p:blipFill>
        <p:spPr>
          <a:xfrm>
            <a:off x="263869" y="1037141"/>
            <a:ext cx="3859430" cy="3891591"/>
          </a:xfrm>
        </p:spPr>
      </p:pic>
      <p:sp>
        <p:nvSpPr>
          <p:cNvPr id="4" name="Title 3"/>
          <p:cNvSpPr>
            <a:spLocks noGrp="1"/>
          </p:cNvSpPr>
          <p:nvPr>
            <p:ph type="title"/>
          </p:nvPr>
        </p:nvSpPr>
        <p:spPr/>
        <p:txBody>
          <a:bodyPr/>
          <a:lstStyle/>
          <a:p>
            <a:r>
              <a:rPr lang="en-US" dirty="0"/>
              <a:t>CASE SCENARIO: GIOVANNI, 17 Y/O BOY	</a:t>
            </a:r>
          </a:p>
        </p:txBody>
      </p:sp>
      <p:sp>
        <p:nvSpPr>
          <p:cNvPr id="8" name="Text Placeholder 7">
            <a:extLst>
              <a:ext uri="{FF2B5EF4-FFF2-40B4-BE49-F238E27FC236}">
                <a16:creationId xmlns:a16="http://schemas.microsoft.com/office/drawing/2014/main" id="{52F7DBD1-8AF9-506D-E447-1E6670A44C95}"/>
              </a:ext>
            </a:extLst>
          </p:cNvPr>
          <p:cNvSpPr>
            <a:spLocks noGrp="1"/>
          </p:cNvSpPr>
          <p:nvPr>
            <p:ph type="body" sz="quarter" idx="11"/>
          </p:nvPr>
        </p:nvSpPr>
        <p:spPr>
          <a:xfrm>
            <a:off x="4761429" y="1483708"/>
            <a:ext cx="4123109" cy="319461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Purpose of visit</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Well visit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Issue that emerges through clinician interview</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States to clinician that he’s concerned about his alcohol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Parent information</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Doesn’t want to disappoint parents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Roboto"/>
                <a:ea typeface="+mn-ea"/>
                <a:cs typeface="+mn-cs"/>
              </a:rPr>
              <a:t>Is Giovanni allowed to get outpatient counseling for substance abuse without a parent’s consent?</a:t>
            </a:r>
          </a:p>
        </p:txBody>
      </p:sp>
    </p:spTree>
    <p:extLst>
      <p:ext uri="{BB962C8B-B14F-4D97-AF65-F5344CB8AC3E}">
        <p14:creationId xmlns:p14="http://schemas.microsoft.com/office/powerpoint/2010/main" val="326085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9751" y="1293067"/>
            <a:ext cx="5270090" cy="1815549"/>
          </a:xfrm>
        </p:spPr>
        <p:txBody>
          <a:bodyPr/>
          <a:lstStyle/>
          <a:p>
            <a:r>
              <a:rPr lang="en-US" dirty="0"/>
              <a:t>Thank you!</a:t>
            </a:r>
          </a:p>
        </p:txBody>
      </p:sp>
      <p:sp>
        <p:nvSpPr>
          <p:cNvPr id="3" name="Rectangle 2">
            <a:extLst>
              <a:ext uri="{FF2B5EF4-FFF2-40B4-BE49-F238E27FC236}">
                <a16:creationId xmlns:a16="http://schemas.microsoft.com/office/drawing/2014/main" id="{02F71015-680D-C36B-BD08-9610052384F6}"/>
              </a:ext>
            </a:extLst>
          </p:cNvPr>
          <p:cNvSpPr/>
          <p:nvPr/>
        </p:nvSpPr>
        <p:spPr>
          <a:xfrm>
            <a:off x="0" y="3923780"/>
            <a:ext cx="3711160" cy="156262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EF7792-5E11-58F0-E504-08E8660FBE38}"/>
              </a:ext>
            </a:extLst>
          </p:cNvPr>
          <p:cNvPicPr>
            <a:picLocks noChangeAspect="1"/>
          </p:cNvPicPr>
          <p:nvPr/>
        </p:nvPicPr>
        <p:blipFill>
          <a:blip r:embed="rId3"/>
          <a:stretch>
            <a:fillRect/>
          </a:stretch>
        </p:blipFill>
        <p:spPr>
          <a:xfrm>
            <a:off x="0" y="316671"/>
            <a:ext cx="3711160" cy="3607109"/>
          </a:xfrm>
          <a:prstGeom prst="rect">
            <a:avLst/>
          </a:prstGeom>
        </p:spPr>
      </p:pic>
      <p:sp>
        <p:nvSpPr>
          <p:cNvPr id="6" name="Rectangle 5">
            <a:extLst>
              <a:ext uri="{FF2B5EF4-FFF2-40B4-BE49-F238E27FC236}">
                <a16:creationId xmlns:a16="http://schemas.microsoft.com/office/drawing/2014/main" id="{A732182F-579C-B804-E6AF-49490039849F}"/>
              </a:ext>
            </a:extLst>
          </p:cNvPr>
          <p:cNvSpPr/>
          <p:nvPr/>
        </p:nvSpPr>
        <p:spPr>
          <a:xfrm>
            <a:off x="0" y="1"/>
            <a:ext cx="3711160" cy="31667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green text on a black background&#10;&#10;Description automatically generated">
            <a:extLst>
              <a:ext uri="{FF2B5EF4-FFF2-40B4-BE49-F238E27FC236}">
                <a16:creationId xmlns:a16="http://schemas.microsoft.com/office/drawing/2014/main" id="{BFA10449-C12C-8C82-093D-219B9A4EE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6" y="4550204"/>
            <a:ext cx="2957930" cy="691416"/>
          </a:xfrm>
          <a:prstGeom prst="rect">
            <a:avLst/>
          </a:prstGeom>
        </p:spPr>
      </p:pic>
      <p:pic>
        <p:nvPicPr>
          <p:cNvPr id="9" name="Picture 8" descr="A green star on a black background&#10;&#10;Description automatically generated">
            <a:extLst>
              <a:ext uri="{FF2B5EF4-FFF2-40B4-BE49-F238E27FC236}">
                <a16:creationId xmlns:a16="http://schemas.microsoft.com/office/drawing/2014/main" id="{6E4814F5-C66B-8B78-DA7D-4DF6BA6ED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710" y="819202"/>
            <a:ext cx="1412043" cy="1549325"/>
          </a:xfrm>
          <a:prstGeom prst="rect">
            <a:avLst/>
          </a:prstGeom>
        </p:spPr>
      </p:pic>
      <p:sp>
        <p:nvSpPr>
          <p:cNvPr id="10" name="TextBox 9">
            <a:extLst>
              <a:ext uri="{FF2B5EF4-FFF2-40B4-BE49-F238E27FC236}">
                <a16:creationId xmlns:a16="http://schemas.microsoft.com/office/drawing/2014/main" id="{AB52A798-9C0B-9BCD-2778-ED48DB0AE204}"/>
              </a:ext>
            </a:extLst>
          </p:cNvPr>
          <p:cNvSpPr txBox="1"/>
          <p:nvPr/>
        </p:nvSpPr>
        <p:spPr>
          <a:xfrm>
            <a:off x="3891302" y="5111430"/>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11" name="Picture 10" descr="A yellow letter m and blue text&#10;&#10;Description automatically generated">
            <a:extLst>
              <a:ext uri="{FF2B5EF4-FFF2-40B4-BE49-F238E27FC236}">
                <a16:creationId xmlns:a16="http://schemas.microsoft.com/office/drawing/2014/main" id="{42C198EB-DB1C-B48E-11AD-9B9D46D3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854" y="3893534"/>
            <a:ext cx="1630747" cy="1348085"/>
          </a:xfrm>
          <a:prstGeom prst="rect">
            <a:avLst/>
          </a:prstGeom>
        </p:spPr>
      </p:pic>
    </p:spTree>
    <p:extLst>
      <p:ext uri="{BB962C8B-B14F-4D97-AF65-F5344CB8AC3E}">
        <p14:creationId xmlns:p14="http://schemas.microsoft.com/office/powerpoint/2010/main" val="8504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6458</TotalTime>
  <Words>1407</Words>
  <Application>Microsoft Macintosh PowerPoint</Application>
  <PresentationFormat>Custom</PresentationFormat>
  <Paragraphs>99</Paragraphs>
  <Slides>9</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Calibri</vt:lpstr>
      <vt:lpstr>Roboto Condensed</vt:lpstr>
      <vt:lpstr>Roboto</vt:lpstr>
      <vt:lpstr>Arial</vt:lpstr>
      <vt:lpstr>Title</vt:lpstr>
      <vt:lpstr>Text Only</vt:lpstr>
      <vt:lpstr>Text w/Pictures</vt:lpstr>
      <vt:lpstr>Text w/Video</vt:lpstr>
      <vt:lpstr>Other</vt:lpstr>
      <vt:lpstr>Idaho Minor consent and Confidentiality Laws</vt:lpstr>
      <vt:lpstr>Case Scenario: SHAY, 15 Y/O girl</vt:lpstr>
      <vt:lpstr>ID Law: Parental Consent Exceptions</vt:lpstr>
      <vt:lpstr>ID Law: Confidentiality/minor Consent</vt:lpstr>
      <vt:lpstr>ID law: Confidentiality/Minor Consent for PREP </vt:lpstr>
      <vt:lpstr>Case Scenario: SHAY, 15 Y/O girl</vt:lpstr>
      <vt:lpstr>Idaho Law</vt:lpstr>
      <vt:lpstr>CASE SCENARIO: GIOVANNI, 17 Y/O BOY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Bell, Jordan</cp:lastModifiedBy>
  <cp:revision>261</cp:revision>
  <dcterms:created xsi:type="dcterms:W3CDTF">2016-12-02T20:56:01Z</dcterms:created>
  <dcterms:modified xsi:type="dcterms:W3CDTF">2025-07-22T19:16:19Z</dcterms:modified>
</cp:coreProperties>
</file>