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30" autoAdjust="0"/>
    <p:restoredTop sz="76067" autoAdjust="0"/>
  </p:normalViewPr>
  <p:slideViewPr>
    <p:cSldViewPr snapToGrid="0">
      <p:cViewPr varScale="1">
        <p:scale>
          <a:sx n="106" d="100"/>
          <a:sy n="106" d="100"/>
        </p:scale>
        <p:origin x="2496" y="16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6/17/25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6/17/25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Connecticut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a:t>
            </a:r>
          </a:p>
          <a:p>
            <a:pPr marL="971550" marR="0" lvl="1"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Any age for care related to STIs or substance use</a:t>
            </a:r>
          </a:p>
          <a:p>
            <a:endParaRPr lang="en-US" dirty="0"/>
          </a:p>
          <a:p>
            <a:r>
              <a:rPr lang="en-US" i="1" dirty="0"/>
              <a:t>[Pass out the “Connecticut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Connecticut’s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Outpatient and inpatient mental health services</a:t>
            </a:r>
          </a:p>
          <a:p>
            <a:pPr marL="171450" indent="-171450">
              <a:buFont typeface="Arial" panose="020B0604020202020204" pitchFamily="34" charset="0"/>
              <a:buChar char="•"/>
            </a:pP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Connecticut.</a:t>
            </a:r>
          </a:p>
          <a:p>
            <a:pPr marL="285750" indent="-285750">
              <a:buFont typeface="Arial" panose="020B0604020202020204" pitchFamily="34" charset="0"/>
              <a:buChar char="•"/>
            </a:pPr>
            <a:r>
              <a:rPr lang="en-US" sz="2000" dirty="0">
                <a:solidFill>
                  <a:srgbClr val="FF0000"/>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most settings</a:t>
            </a:r>
          </a:p>
          <a:p>
            <a:pPr marL="1028700" lvl="1" indent="-342900"/>
            <a:r>
              <a:rPr lang="en-US" sz="2000" dirty="0">
                <a:solidFill>
                  <a:schemeClr val="tx1"/>
                </a:solidFill>
              </a:rPr>
              <a:t>Connecticut law lets minors independently consent to STI/HIV services, including </a:t>
            </a:r>
            <a:r>
              <a:rPr lang="en-US" sz="2000" dirty="0" err="1">
                <a:solidFill>
                  <a:schemeClr val="tx1"/>
                </a:solidFill>
              </a:rPr>
              <a:t>PrEP</a:t>
            </a:r>
            <a:r>
              <a:rPr lang="en-US" sz="2000" dirty="0">
                <a:solidFill>
                  <a:schemeClr val="tx1"/>
                </a:solidFill>
              </a:rPr>
              <a:t>)</a:t>
            </a:r>
          </a:p>
          <a:p>
            <a:pPr marL="1028700" lvl="1" indent="-342900"/>
            <a:r>
              <a:rPr lang="en-US" sz="2000" dirty="0">
                <a:solidFill>
                  <a:schemeClr val="tx1"/>
                </a:solidFill>
              </a:rPr>
              <a:t>Parental consent</a:t>
            </a:r>
            <a:r>
              <a:rPr lang="en-US" sz="2000" b="1" dirty="0">
                <a:solidFill>
                  <a:schemeClr val="tx1"/>
                </a:solidFill>
              </a:rPr>
              <a:t> IS </a:t>
            </a:r>
            <a:r>
              <a:rPr lang="en-US" sz="2000" dirty="0">
                <a:solidFill>
                  <a:schemeClr val="tx1"/>
                </a:solidFill>
              </a:rPr>
              <a:t>required for the administration of vaccines preventing HIV</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review when a minor’s confidentiality must be overridden. </a:t>
            </a:r>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It is necessary for the minor’s well being in mental health cases. However, the minor must have the opportunity to express objections prior. </a:t>
            </a:r>
          </a:p>
          <a:p>
            <a:pPr lvl="1" indent="0">
              <a:buNone/>
            </a:pPr>
            <a:endParaRPr lang="en-US" sz="1800" dirty="0">
              <a:solidFill>
                <a:schemeClr val="tx1"/>
              </a:solidFill>
            </a:endParaRPr>
          </a:p>
          <a:p>
            <a:r>
              <a:rPr lang="en-US" sz="1800" dirty="0">
                <a:solidFill>
                  <a:schemeClr val="tx1"/>
                </a:solidFill>
              </a:rPr>
              <a:t>The provider </a:t>
            </a:r>
            <a:r>
              <a:rPr lang="en-US" sz="1800" b="1" dirty="0">
                <a:solidFill>
                  <a:schemeClr val="tx1"/>
                </a:solidFill>
              </a:rPr>
              <a:t>cannot</a:t>
            </a:r>
            <a:r>
              <a:rPr lang="en-US" sz="1800" dirty="0">
                <a:solidFill>
                  <a:schemeClr val="tx1"/>
                </a:solidFill>
              </a:rPr>
              <a:t> tell the parents about any care provided without the minor’s explicit consent.</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 </a:t>
            </a:r>
          </a:p>
          <a:p>
            <a:pPr marL="1028700" lvl="1" indent="-342900"/>
            <a:r>
              <a:rPr lang="en-US" sz="1800" dirty="0">
                <a:solidFill>
                  <a:schemeClr val="tx1"/>
                </a:solidFill>
              </a:rPr>
              <a:t>Mental health medications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June </a:t>
            </a:r>
            <a:r>
              <a:rPr lang="en-US" sz="1200" i="1" dirty="0">
                <a:solidFill>
                  <a:schemeClr val="tx1"/>
                </a:solidFill>
              </a:rPr>
              <a:t>2025</a:t>
            </a:r>
          </a:p>
          <a:p>
            <a:endParaRPr lang="en-US" dirty="0"/>
          </a:p>
        </p:txBody>
      </p:sp>
      <p:sp>
        <p:nvSpPr>
          <p:cNvPr id="4" name="Title 3"/>
          <p:cNvSpPr>
            <a:spLocks noGrp="1"/>
          </p:cNvSpPr>
          <p:nvPr>
            <p:ph type="title"/>
          </p:nvPr>
        </p:nvSpPr>
        <p:spPr>
          <a:xfrm>
            <a:off x="5563734" y="909408"/>
            <a:ext cx="3885065" cy="355601"/>
          </a:xfrm>
        </p:spPr>
        <p:txBody>
          <a:bodyPr/>
          <a:lstStyle/>
          <a:p>
            <a:r>
              <a:rPr lang="en-US" sz="3600" dirty="0"/>
              <a:t>Connecticut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R="0" lvl="0" algn="l" defTabSz="731611"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endParaRPr>
          </a:p>
          <a:p>
            <a:pPr marL="285750" indent="-285750" defTabSz="731611">
              <a:lnSpc>
                <a:spcPct val="100000"/>
              </a:lnSpc>
              <a:spcBef>
                <a:spcPts val="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and inpatient mental health</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CT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and inpatient mental health services</a:t>
            </a:r>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CT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342900" indent="-34290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most settings</a:t>
            </a:r>
          </a:p>
          <a:p>
            <a:pPr marL="1028700" lvl="1" indent="-342900"/>
            <a:r>
              <a:rPr lang="en-US" sz="2000" dirty="0">
                <a:solidFill>
                  <a:schemeClr val="tx1"/>
                </a:solidFill>
              </a:rPr>
              <a:t>Connecticut law lets minors independently consent to STI/HIV services, including </a:t>
            </a:r>
            <a:r>
              <a:rPr lang="en-US" sz="2000" dirty="0" err="1">
                <a:solidFill>
                  <a:schemeClr val="tx1"/>
                </a:solidFill>
              </a:rPr>
              <a:t>PrEP</a:t>
            </a:r>
            <a:r>
              <a:rPr lang="en-US" sz="2000" dirty="0">
                <a:solidFill>
                  <a:schemeClr val="tx1"/>
                </a:solidFill>
              </a:rPr>
              <a:t>)</a:t>
            </a:r>
          </a:p>
          <a:p>
            <a:pPr marL="1028700" lvl="1" indent="-342900"/>
            <a:r>
              <a:rPr lang="en-US" sz="2000" dirty="0">
                <a:solidFill>
                  <a:schemeClr val="tx1"/>
                </a:solidFill>
              </a:rPr>
              <a:t>Parental consent</a:t>
            </a:r>
            <a:r>
              <a:rPr lang="en-US" sz="2000" b="1" dirty="0">
                <a:solidFill>
                  <a:schemeClr val="tx1"/>
                </a:solidFill>
              </a:rPr>
              <a:t> IS </a:t>
            </a:r>
            <a:r>
              <a:rPr lang="en-US" sz="2000" dirty="0">
                <a:solidFill>
                  <a:schemeClr val="tx1"/>
                </a:solidFill>
              </a:rPr>
              <a:t>required for the administration of vaccines preventing HIV</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CT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It is necessary for the minor’s well-being in mental health cases. However, the minor must have the opportunity to express objections prior. </a:t>
            </a:r>
          </a:p>
          <a:p>
            <a:pPr lvl="1" indent="0">
              <a:buNone/>
            </a:pPr>
            <a:endParaRPr lang="en-US" sz="1800" dirty="0">
              <a:solidFill>
                <a:schemeClr val="tx1"/>
              </a:solidFill>
            </a:endParaRPr>
          </a:p>
          <a:p>
            <a:r>
              <a:rPr lang="en-US" sz="1800" dirty="0">
                <a:solidFill>
                  <a:schemeClr val="tx1"/>
                </a:solidFill>
              </a:rPr>
              <a:t>The provider </a:t>
            </a:r>
            <a:r>
              <a:rPr lang="en-US" sz="1800" b="1" dirty="0">
                <a:solidFill>
                  <a:schemeClr val="tx1"/>
                </a:solidFill>
              </a:rPr>
              <a:t>cannot</a:t>
            </a:r>
            <a:r>
              <a:rPr lang="en-US" sz="1800" dirty="0">
                <a:solidFill>
                  <a:schemeClr val="tx1"/>
                </a:solidFill>
              </a:rPr>
              <a:t> tell the parents about any care provided without the minor’s explicit consent.</a:t>
            </a:r>
          </a:p>
          <a:p>
            <a:endParaRPr lang="en-US" sz="1800" dirty="0">
              <a:solidFill>
                <a:schemeClr val="tx1"/>
              </a:solidFill>
            </a:endParaRPr>
          </a:p>
          <a:p>
            <a:r>
              <a:rPr lang="en-US" sz="1800" dirty="0">
                <a:solidFill>
                  <a:schemeClr val="tx1"/>
                </a:solidFill>
              </a:rPr>
              <a:t>Minors need a parent/guardian’s permission for: </a:t>
            </a:r>
          </a:p>
          <a:p>
            <a:pPr marL="1028700" lvl="1" indent="-342900"/>
            <a:r>
              <a:rPr lang="en-US" sz="1800" dirty="0">
                <a:solidFill>
                  <a:schemeClr val="tx1"/>
                </a:solidFill>
              </a:rPr>
              <a:t>Vaccines </a:t>
            </a:r>
          </a:p>
          <a:p>
            <a:pPr marL="1028700" lvl="1" indent="-342900"/>
            <a:r>
              <a:rPr lang="en-US" sz="1800" dirty="0">
                <a:solidFill>
                  <a:schemeClr val="tx1"/>
                </a:solidFill>
              </a:rPr>
              <a:t>Mental health medications </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Connecticut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4561</TotalTime>
  <Words>1470</Words>
  <Application>Microsoft Macintosh PowerPoint</Application>
  <PresentationFormat>Custom</PresentationFormat>
  <Paragraphs>110</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Roboto Condensed</vt:lpstr>
      <vt:lpstr>Roboto</vt:lpstr>
      <vt:lpstr>Calibri</vt:lpstr>
      <vt:lpstr>Title</vt:lpstr>
      <vt:lpstr>Text Only</vt:lpstr>
      <vt:lpstr>Text w/Pictures</vt:lpstr>
      <vt:lpstr>Text w/Video</vt:lpstr>
      <vt:lpstr>Other</vt:lpstr>
      <vt:lpstr>Connecticut Minor consent and Confidentiality Laws</vt:lpstr>
      <vt:lpstr>Case Scenario: SHAY, 15 Y/O girl</vt:lpstr>
      <vt:lpstr>CT Law: Parental Consent Exceptions</vt:lpstr>
      <vt:lpstr>CT Law: Confidentiality/minor Consent</vt:lpstr>
      <vt:lpstr>CT law: Confidentiality/Minor Consent for PREP </vt:lpstr>
      <vt:lpstr>Case Scenario: SHAY, 15 Y/O girl</vt:lpstr>
      <vt:lpstr>Connecticut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Jordan Bell</cp:lastModifiedBy>
  <cp:revision>262</cp:revision>
  <dcterms:created xsi:type="dcterms:W3CDTF">2016-12-02T20:56:01Z</dcterms:created>
  <dcterms:modified xsi:type="dcterms:W3CDTF">2025-06-17T15:03:09Z</dcterms:modified>
</cp:coreProperties>
</file>