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87" autoAdjust="0"/>
  </p:normalViewPr>
  <p:slideViewPr>
    <p:cSldViewPr snapToGrid="0">
      <p:cViewPr>
        <p:scale>
          <a:sx n="126" d="100"/>
          <a:sy n="126" d="100"/>
        </p:scale>
        <p:origin x="856" y="-1136"/>
      </p:cViewPr>
      <p:guideLst/>
    </p:cSldViewPr>
  </p:slideViewPr>
  <p:notesTextViewPr>
    <p:cViewPr>
      <p:scale>
        <a:sx n="3" d="2"/>
        <a:sy n="3" d="2"/>
      </p:scale>
      <p:origin x="0" y="-1312"/>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6/10/25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6/10/25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California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Emergency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related to pregnancy, STIs, or substance use</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Ages 16+ for all non-residential therapy and medication management </a:t>
            </a: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a:ea typeface="+mn-ea"/>
                <a:cs typeface="Calibri" pitchFamily="34" charset="0"/>
              </a:rPr>
              <a:t>Hepatitis B vaccination </a:t>
            </a:r>
          </a:p>
          <a:p>
            <a:endParaRPr lang="en-US" dirty="0"/>
          </a:p>
          <a:p>
            <a:r>
              <a:rPr lang="en-US" i="1" dirty="0"/>
              <a:t>[Pass out the “California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California’s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16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Gender-affirming care</a:t>
            </a:r>
            <a:endPar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California.</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California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a:t>
            </a:r>
          </a:p>
          <a:p>
            <a:pPr marL="171450" indent="-171450">
              <a:buFont typeface="Arial" panose="020B0604020202020204" pitchFamily="34" charset="0"/>
              <a:buChar char="•"/>
            </a:pPr>
            <a:r>
              <a:rPr lang="en-US" dirty="0"/>
              <a:t>There is suspicion of abuse or neglect by an adult</a:t>
            </a:r>
          </a:p>
          <a:p>
            <a:pPr marL="171450" indent="-171450">
              <a:buFont typeface="Arial" panose="020B0604020202020204" pitchFamily="34" charset="0"/>
              <a:buChar char="•"/>
            </a:pPr>
            <a:r>
              <a:rPr lang="en-US" dirty="0"/>
              <a:t>The minor is a risk to themselves or someone else</a:t>
            </a:r>
          </a:p>
          <a:p>
            <a:pPr marL="171450" indent="-171450">
              <a:buFont typeface="Arial" panose="020B0604020202020204" pitchFamily="34" charset="0"/>
              <a:buChar char="•"/>
            </a:pPr>
            <a:r>
              <a:rPr lang="en-US" dirty="0"/>
              <a:t>The minor is under age 13 and sexually active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provider may choose to tell the parents about any care provided to the minor patient if they believe it is in the minor’s best interest.</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Vaccines (including HPV; minors </a:t>
            </a:r>
            <a:r>
              <a:rPr lang="en-US" sz="1800" b="1" dirty="0">
                <a:solidFill>
                  <a:schemeClr val="tx1"/>
                </a:solidFill>
              </a:rPr>
              <a:t>CAN </a:t>
            </a:r>
            <a:r>
              <a:rPr lang="en-US" sz="1800" dirty="0">
                <a:solidFill>
                  <a:schemeClr val="tx1"/>
                </a:solidFill>
              </a:rPr>
              <a:t>consent to the Hepatitis B vaccine)</a:t>
            </a:r>
          </a:p>
          <a:p>
            <a:pPr marL="662894" lvl="0" indent="-342900">
              <a:buFont typeface="Arial" panose="020B0604020202020204" pitchFamily="34" charset="0"/>
              <a:buChar char="•"/>
            </a:pPr>
            <a:r>
              <a:rPr lang="en-US" sz="1800" dirty="0">
                <a:solidFill>
                  <a:schemeClr val="tx1"/>
                </a:solidFill>
              </a:rPr>
              <a:t>Mental health medications (minors 16+ can self-consent to outpatient therapy and medications)</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June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California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Emergency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a:t>
            </a:r>
            <a:r>
              <a:rPr lang="en-US" sz="2000" dirty="0">
                <a:solidFill>
                  <a:prstClr val="black"/>
                </a:solidFill>
                <a:latin typeface="Roboto"/>
                <a:cs typeface="Calibri" pitchFamily="34" charset="0"/>
              </a:rPr>
              <a:t>related to pregnancy, STIs, or substance use</a:t>
            </a:r>
          </a:p>
          <a:p>
            <a:pPr marL="971550" lvl="1" indent="-285750" defTabSz="731611">
              <a:lnSpc>
                <a:spcPct val="100000"/>
              </a:lnSpc>
              <a:spcBef>
                <a:spcPts val="0"/>
              </a:spcBef>
              <a:defRPr/>
            </a:pPr>
            <a:r>
              <a:rPr lang="en-US" sz="2000" dirty="0">
                <a:solidFill>
                  <a:prstClr val="black"/>
                </a:solidFill>
                <a:latin typeface="Roboto"/>
                <a:cs typeface="Calibri" pitchFamily="34" charset="0"/>
              </a:rPr>
              <a:t>Ages 16+ for all non-residential therapy and medication management </a:t>
            </a:r>
          </a:p>
          <a:p>
            <a:pPr marL="342900" indent="-342900" defTabSz="731611">
              <a:lnSpc>
                <a:spcPct val="100000"/>
              </a:lnSpc>
              <a:spcBef>
                <a:spcPts val="0"/>
              </a:spcBef>
              <a:buFont typeface="Arial" panose="020B0604020202020204" pitchFamily="34" charset="0"/>
              <a:buChar char="•"/>
              <a:defRPr/>
            </a:pPr>
            <a:r>
              <a:rPr lang="en-US" sz="2000" dirty="0">
                <a:solidFill>
                  <a:prstClr val="black"/>
                </a:solidFill>
                <a:latin typeface="Roboto"/>
                <a:cs typeface="Calibri" pitchFamily="34" charset="0"/>
              </a:rPr>
              <a:t>Hepatitis B vaccination </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CA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16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srgbClr val="FF0000"/>
                </a:solidFill>
                <a:latin typeface="Roboto"/>
                <a:ea typeface="Calibri" panose="020F0502020204030204" pitchFamily="34" charset="0"/>
                <a:cs typeface="Calibri" pitchFamily="34" charset="0"/>
              </a:rPr>
              <a:t>Gender-affirming care</a:t>
            </a:r>
            <a:endParaRPr kumimoji="0" lang="en-US" sz="2000" b="0" i="0" u="none" strike="noStrike" kern="1200" cap="none" spc="0" normalizeH="0" baseline="0" noProof="0" dirty="0">
              <a:ln>
                <a:noFill/>
              </a:ln>
              <a:solidFill>
                <a:srgbClr val="FF0000"/>
              </a:solidFill>
              <a:effectLst/>
              <a:uLnTx/>
              <a:uFillTx/>
              <a:latin typeface="Roboto"/>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CA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Minnesota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CA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There is suspicion of abuse or neglect by an adult</a:t>
            </a:r>
          </a:p>
          <a:p>
            <a:pPr marL="1028700" lvl="1" indent="-342900"/>
            <a:r>
              <a:rPr lang="en-US" sz="1800" dirty="0">
                <a:solidFill>
                  <a:schemeClr val="tx1"/>
                </a:solidFill>
              </a:rPr>
              <a:t>The minor is a risk to themselves or someone else</a:t>
            </a:r>
          </a:p>
          <a:p>
            <a:pPr marL="1028700" lvl="1" indent="-342900"/>
            <a:r>
              <a:rPr lang="en-US" sz="1800" dirty="0">
                <a:solidFill>
                  <a:schemeClr val="tx1"/>
                </a:solidFill>
              </a:rPr>
              <a:t>The minor is under age 13 and sexually active </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may choose </a:t>
            </a:r>
            <a:r>
              <a:rPr lang="en-US" sz="1800" dirty="0">
                <a:solidFill>
                  <a:schemeClr val="tx1"/>
                </a:solidFill>
              </a:rPr>
              <a:t>to tell the parents about any care provided if they believe it is in the minor’s best interest. </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(including HPV; minors </a:t>
            </a:r>
            <a:r>
              <a:rPr lang="en-US" sz="1800" b="1" dirty="0">
                <a:solidFill>
                  <a:schemeClr val="tx1"/>
                </a:solidFill>
              </a:rPr>
              <a:t>CAN </a:t>
            </a:r>
            <a:r>
              <a:rPr lang="en-US" sz="1800" dirty="0">
                <a:solidFill>
                  <a:schemeClr val="tx1"/>
                </a:solidFill>
              </a:rPr>
              <a:t>consent to the Hepatitis B vaccine)</a:t>
            </a:r>
          </a:p>
          <a:p>
            <a:pPr marL="1028700" lvl="1" indent="-342900"/>
            <a:r>
              <a:rPr lang="en-US" sz="1800" dirty="0">
                <a:solidFill>
                  <a:schemeClr val="tx1"/>
                </a:solidFill>
              </a:rPr>
              <a:t>Mental health medications (minors 16+ can self-consent to outpatient therapy and medications)</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California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3662</TotalTime>
  <Words>1624</Words>
  <Application>Microsoft Macintosh PowerPoint</Application>
  <PresentationFormat>Custom</PresentationFormat>
  <Paragraphs>126</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Calibri</vt:lpstr>
      <vt:lpstr>Roboto Condensed</vt:lpstr>
      <vt:lpstr>Roboto</vt:lpstr>
      <vt:lpstr>Arial</vt:lpstr>
      <vt:lpstr>Title</vt:lpstr>
      <vt:lpstr>Text Only</vt:lpstr>
      <vt:lpstr>Text w/Pictures</vt:lpstr>
      <vt:lpstr>Text w/Video</vt:lpstr>
      <vt:lpstr>Other</vt:lpstr>
      <vt:lpstr>California Minor consent and Confidentiality Laws</vt:lpstr>
      <vt:lpstr>Case Scenario: SHAY, 15 Y/O girl</vt:lpstr>
      <vt:lpstr>CA Law: Parental Consent Exceptions</vt:lpstr>
      <vt:lpstr>CA Law: Confidentiality/minor Consent</vt:lpstr>
      <vt:lpstr>CA law: Confidentiality/Minor Consent for PREP </vt:lpstr>
      <vt:lpstr>Case Scenario: SHAY, 15 Y/O girl</vt:lpstr>
      <vt:lpstr>California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Jordan Bell</cp:lastModifiedBy>
  <cp:revision>258</cp:revision>
  <dcterms:created xsi:type="dcterms:W3CDTF">2016-12-02T20:56:01Z</dcterms:created>
  <dcterms:modified xsi:type="dcterms:W3CDTF">2025-06-10T19:22:59Z</dcterms:modified>
</cp:coreProperties>
</file>