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1"/>
    <p:sldMasterId id="2147483649" r:id="rId2"/>
    <p:sldMasterId id="2147483658" r:id="rId3"/>
    <p:sldMasterId id="2147483682" r:id="rId4"/>
    <p:sldMasterId id="2147483686" r:id="rId5"/>
  </p:sldMasterIdLst>
  <p:notesMasterIdLst>
    <p:notesMasterId r:id="rId15"/>
  </p:notesMasterIdLst>
  <p:handoutMasterIdLst>
    <p:handoutMasterId r:id="rId16"/>
  </p:handoutMasterIdLst>
  <p:sldIdLst>
    <p:sldId id="256" r:id="rId6"/>
    <p:sldId id="257" r:id="rId7"/>
    <p:sldId id="268" r:id="rId8"/>
    <p:sldId id="272" r:id="rId9"/>
    <p:sldId id="274" r:id="rId10"/>
    <p:sldId id="271" r:id="rId11"/>
    <p:sldId id="270" r:id="rId12"/>
    <p:sldId id="259" r:id="rId13"/>
    <p:sldId id="266" r:id="rId14"/>
  </p:sldIdLst>
  <p:sldSz cx="9756775" cy="5486400"/>
  <p:notesSz cx="6858000" cy="9144000"/>
  <p:embeddedFontLst>
    <p:embeddedFont>
      <p:font typeface="Roboto" panose="02000000000000000000" pitchFamily="2" charset="0"/>
      <p:regular r:id="rId17"/>
      <p:bold r:id="rId18"/>
      <p:italic r:id="rId19"/>
      <p:boldItalic r:id="rId20"/>
    </p:embeddedFont>
    <p:embeddedFont>
      <p:font typeface="Roboto Condensed" panose="02000000000000000000" pitchFamily="2" charset="0"/>
      <p:regular r:id="rId21"/>
      <p:bold r:id="rId22"/>
      <p:italic r:id="rId23"/>
      <p:boldItalic r:id="rId24"/>
    </p:embeddedFont>
  </p:embeddedFontLst>
  <p:defaultTextStyle>
    <a:defPPr>
      <a:defRPr lang="en-US"/>
    </a:defPPr>
    <a:lvl1pPr marL="0" algn="l" defTabSz="731611" rtl="0" eaLnBrk="1" latinLnBrk="0" hangingPunct="1">
      <a:defRPr sz="1440" kern="1200">
        <a:solidFill>
          <a:schemeClr val="tx1"/>
        </a:solidFill>
        <a:latin typeface="+mn-lt"/>
        <a:ea typeface="+mn-ea"/>
        <a:cs typeface="+mn-cs"/>
      </a:defRPr>
    </a:lvl1pPr>
    <a:lvl2pPr marL="365806" algn="l" defTabSz="731611" rtl="0" eaLnBrk="1" latinLnBrk="0" hangingPunct="1">
      <a:defRPr sz="1440" kern="1200">
        <a:solidFill>
          <a:schemeClr val="tx1"/>
        </a:solidFill>
        <a:latin typeface="+mn-lt"/>
        <a:ea typeface="+mn-ea"/>
        <a:cs typeface="+mn-cs"/>
      </a:defRPr>
    </a:lvl2pPr>
    <a:lvl3pPr marL="731611" algn="l" defTabSz="731611" rtl="0" eaLnBrk="1" latinLnBrk="0" hangingPunct="1">
      <a:defRPr sz="1440" kern="1200">
        <a:solidFill>
          <a:schemeClr val="tx1"/>
        </a:solidFill>
        <a:latin typeface="+mn-lt"/>
        <a:ea typeface="+mn-ea"/>
        <a:cs typeface="+mn-cs"/>
      </a:defRPr>
    </a:lvl3pPr>
    <a:lvl4pPr marL="1097417" algn="l" defTabSz="731611" rtl="0" eaLnBrk="1" latinLnBrk="0" hangingPunct="1">
      <a:defRPr sz="1440" kern="1200">
        <a:solidFill>
          <a:schemeClr val="tx1"/>
        </a:solidFill>
        <a:latin typeface="+mn-lt"/>
        <a:ea typeface="+mn-ea"/>
        <a:cs typeface="+mn-cs"/>
      </a:defRPr>
    </a:lvl4pPr>
    <a:lvl5pPr marL="1463223" algn="l" defTabSz="731611" rtl="0" eaLnBrk="1" latinLnBrk="0" hangingPunct="1">
      <a:defRPr sz="1440" kern="1200">
        <a:solidFill>
          <a:schemeClr val="tx1"/>
        </a:solidFill>
        <a:latin typeface="+mn-lt"/>
        <a:ea typeface="+mn-ea"/>
        <a:cs typeface="+mn-cs"/>
      </a:defRPr>
    </a:lvl5pPr>
    <a:lvl6pPr marL="1829029" algn="l" defTabSz="731611" rtl="0" eaLnBrk="1" latinLnBrk="0" hangingPunct="1">
      <a:defRPr sz="1440" kern="1200">
        <a:solidFill>
          <a:schemeClr val="tx1"/>
        </a:solidFill>
        <a:latin typeface="+mn-lt"/>
        <a:ea typeface="+mn-ea"/>
        <a:cs typeface="+mn-cs"/>
      </a:defRPr>
    </a:lvl6pPr>
    <a:lvl7pPr marL="2194834" algn="l" defTabSz="731611" rtl="0" eaLnBrk="1" latinLnBrk="0" hangingPunct="1">
      <a:defRPr sz="1440" kern="1200">
        <a:solidFill>
          <a:schemeClr val="tx1"/>
        </a:solidFill>
        <a:latin typeface="+mn-lt"/>
        <a:ea typeface="+mn-ea"/>
        <a:cs typeface="+mn-cs"/>
      </a:defRPr>
    </a:lvl7pPr>
    <a:lvl8pPr marL="2560640" algn="l" defTabSz="731611" rtl="0" eaLnBrk="1" latinLnBrk="0" hangingPunct="1">
      <a:defRPr sz="1440" kern="1200">
        <a:solidFill>
          <a:schemeClr val="tx1"/>
        </a:solidFill>
        <a:latin typeface="+mn-lt"/>
        <a:ea typeface="+mn-ea"/>
        <a:cs typeface="+mn-cs"/>
      </a:defRPr>
    </a:lvl8pPr>
    <a:lvl9pPr marL="2926446" algn="l" defTabSz="731611" rtl="0" eaLnBrk="1" latinLnBrk="0" hangingPunct="1">
      <a:defRPr sz="144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pito, Anna" initials="CA" lastIdx="3" clrIdx="0">
    <p:extLst>
      <p:ext uri="{19B8F6BF-5375-455C-9EA6-DF929625EA0E}">
        <p15:presenceInfo xmlns:p15="http://schemas.microsoft.com/office/powerpoint/2012/main" userId="Cupito, An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99CC33"/>
    <a:srgbClr val="0D2571"/>
    <a:srgbClr val="8CC443"/>
    <a:srgbClr val="0D233D"/>
    <a:srgbClr val="B4C7E7"/>
    <a:srgbClr val="8FAADC"/>
    <a:srgbClr val="DAE3F3"/>
    <a:srgbClr val="FFCF06"/>
    <a:srgbClr val="051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9" autoAdjust="0"/>
    <p:restoredTop sz="76038" autoAdjust="0"/>
  </p:normalViewPr>
  <p:slideViewPr>
    <p:cSldViewPr snapToGrid="0">
      <p:cViewPr varScale="1">
        <p:scale>
          <a:sx n="104" d="100"/>
          <a:sy n="104" d="100"/>
        </p:scale>
        <p:origin x="1584" y="96"/>
      </p:cViewPr>
      <p:guideLst/>
    </p:cSldViewPr>
  </p:slideViewPr>
  <p:notesTextViewPr>
    <p:cViewPr>
      <p:scale>
        <a:sx n="3" d="2"/>
        <a:sy n="3" d="2"/>
      </p:scale>
      <p:origin x="0" y="-186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650428-6548-4D4D-A496-11AC3E0A0A72}" type="datetimeFigureOut">
              <a:rPr lang="en-US" smtClean="0"/>
              <a:t>12/16/2025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A84D98-2A53-4866-977B-6FA0B23AA6DE}" type="slidenum">
              <a:rPr lang="en-US" smtClean="0"/>
              <a:t>‹#›</a:t>
            </a:fld>
            <a:endParaRPr lang="en-US" dirty="0"/>
          </a:p>
        </p:txBody>
      </p:sp>
    </p:spTree>
    <p:extLst>
      <p:ext uri="{BB962C8B-B14F-4D97-AF65-F5344CB8AC3E}">
        <p14:creationId xmlns:p14="http://schemas.microsoft.com/office/powerpoint/2010/main" val="4223023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85336-530F-4305-B32A-D64DBA3AFF54}" type="datetimeFigureOut">
              <a:rPr lang="en-US" smtClean="0"/>
              <a:t>12/16/2025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02C4DE-1B8A-4E20-9B71-ACF1E91FF3F0}" type="slidenum">
              <a:rPr lang="en-US" smtClean="0"/>
              <a:t>‹#›</a:t>
            </a:fld>
            <a:endParaRPr lang="en-US" dirty="0"/>
          </a:p>
        </p:txBody>
      </p:sp>
    </p:spTree>
    <p:extLst>
      <p:ext uri="{BB962C8B-B14F-4D97-AF65-F5344CB8AC3E}">
        <p14:creationId xmlns:p14="http://schemas.microsoft.com/office/powerpoint/2010/main" val="1519574246"/>
      </p:ext>
    </p:extLst>
  </p:cSld>
  <p:clrMap bg1="lt1" tx1="dk1" bg2="lt2" tx2="dk2" accent1="accent1" accent2="accent2" accent3="accent3" accent4="accent4" accent5="accent5" accent6="accent6" hlink="hlink" folHlink="folHlink"/>
  <p:notesStyle>
    <a:lvl1pPr marL="0" algn="l" defTabSz="731611" rtl="0" eaLnBrk="1" latinLnBrk="0" hangingPunct="1">
      <a:defRPr sz="960" kern="1200">
        <a:solidFill>
          <a:schemeClr val="tx1"/>
        </a:solidFill>
        <a:latin typeface="+mn-lt"/>
        <a:ea typeface="+mn-ea"/>
        <a:cs typeface="+mn-cs"/>
      </a:defRPr>
    </a:lvl1pPr>
    <a:lvl2pPr marL="365806" algn="l" defTabSz="731611" rtl="0" eaLnBrk="1" latinLnBrk="0" hangingPunct="1">
      <a:defRPr sz="960" kern="1200">
        <a:solidFill>
          <a:schemeClr val="tx1"/>
        </a:solidFill>
        <a:latin typeface="+mn-lt"/>
        <a:ea typeface="+mn-ea"/>
        <a:cs typeface="+mn-cs"/>
      </a:defRPr>
    </a:lvl2pPr>
    <a:lvl3pPr marL="731611" algn="l" defTabSz="731611" rtl="0" eaLnBrk="1" latinLnBrk="0" hangingPunct="1">
      <a:defRPr sz="960" kern="1200">
        <a:solidFill>
          <a:schemeClr val="tx1"/>
        </a:solidFill>
        <a:latin typeface="+mn-lt"/>
        <a:ea typeface="+mn-ea"/>
        <a:cs typeface="+mn-cs"/>
      </a:defRPr>
    </a:lvl3pPr>
    <a:lvl4pPr marL="1097417" algn="l" defTabSz="731611" rtl="0" eaLnBrk="1" latinLnBrk="0" hangingPunct="1">
      <a:defRPr sz="960" kern="1200">
        <a:solidFill>
          <a:schemeClr val="tx1"/>
        </a:solidFill>
        <a:latin typeface="+mn-lt"/>
        <a:ea typeface="+mn-ea"/>
        <a:cs typeface="+mn-cs"/>
      </a:defRPr>
    </a:lvl4pPr>
    <a:lvl5pPr marL="1463223" algn="l" defTabSz="731611" rtl="0" eaLnBrk="1" latinLnBrk="0" hangingPunct="1">
      <a:defRPr sz="960" kern="1200">
        <a:solidFill>
          <a:schemeClr val="tx1"/>
        </a:solidFill>
        <a:latin typeface="+mn-lt"/>
        <a:ea typeface="+mn-ea"/>
        <a:cs typeface="+mn-cs"/>
      </a:defRPr>
    </a:lvl5pPr>
    <a:lvl6pPr marL="1829029" algn="l" defTabSz="731611" rtl="0" eaLnBrk="1" latinLnBrk="0" hangingPunct="1">
      <a:defRPr sz="960" kern="1200">
        <a:solidFill>
          <a:schemeClr val="tx1"/>
        </a:solidFill>
        <a:latin typeface="+mn-lt"/>
        <a:ea typeface="+mn-ea"/>
        <a:cs typeface="+mn-cs"/>
      </a:defRPr>
    </a:lvl6pPr>
    <a:lvl7pPr marL="2194834" algn="l" defTabSz="731611" rtl="0" eaLnBrk="1" latinLnBrk="0" hangingPunct="1">
      <a:defRPr sz="960" kern="1200">
        <a:solidFill>
          <a:schemeClr val="tx1"/>
        </a:solidFill>
        <a:latin typeface="+mn-lt"/>
        <a:ea typeface="+mn-ea"/>
        <a:cs typeface="+mn-cs"/>
      </a:defRPr>
    </a:lvl7pPr>
    <a:lvl8pPr marL="2560640" algn="l" defTabSz="731611" rtl="0" eaLnBrk="1" latinLnBrk="0" hangingPunct="1">
      <a:defRPr sz="960" kern="1200">
        <a:solidFill>
          <a:schemeClr val="tx1"/>
        </a:solidFill>
        <a:latin typeface="+mn-lt"/>
        <a:ea typeface="+mn-ea"/>
        <a:cs typeface="+mn-cs"/>
      </a:defRPr>
    </a:lvl8pPr>
    <a:lvl9pPr marL="2926446" algn="l" defTabSz="731611" rtl="0" eaLnBrk="1" latinLnBrk="0" hangingPunct="1">
      <a:defRPr sz="9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 kern="1200" dirty="0">
                <a:solidFill>
                  <a:schemeClr val="tx1"/>
                </a:solidFill>
                <a:effectLst/>
                <a:latin typeface="+mn-lt"/>
                <a:ea typeface="+mn-ea"/>
                <a:cs typeface="+mn-cs"/>
              </a:rPr>
              <a:t>Today we are going to do a 15-minute mini-training, also called a Spark. As youth-serving professionals, it is important that we understand adolescent confidentiality and minor consent. This training is intended</a:t>
            </a:r>
            <a:r>
              <a:rPr lang="en-US" sz="960" kern="1200" baseline="0" dirty="0">
                <a:solidFill>
                  <a:schemeClr val="tx1"/>
                </a:solidFill>
                <a:effectLst/>
                <a:latin typeface="+mn-lt"/>
                <a:ea typeface="+mn-ea"/>
                <a:cs typeface="+mn-cs"/>
              </a:rPr>
              <a:t> to be an overview of the most relevant laws on confidential services for teens. New Jersey law is complex, so if you want to do additional learning, resources are available in the facilitator guide to this Spark.</a:t>
            </a:r>
            <a:r>
              <a:rPr lang="en-US" sz="960" kern="1200" dirty="0">
                <a:solidFill>
                  <a:schemeClr val="tx1"/>
                </a:solidFill>
                <a:effectLst/>
                <a:latin typeface="+mn-lt"/>
                <a:ea typeface="+mn-ea"/>
                <a:cs typeface="+mn-cs"/>
              </a:rPr>
              <a:t> </a:t>
            </a:r>
          </a:p>
          <a:p>
            <a:endParaRPr lang="en-US" sz="960" kern="1200" dirty="0">
              <a:solidFill>
                <a:schemeClr val="tx1"/>
              </a:solidFill>
              <a:effectLst/>
              <a:latin typeface="+mn-lt"/>
              <a:ea typeface="+mn-ea"/>
              <a:cs typeface="+mn-cs"/>
            </a:endParaRPr>
          </a:p>
          <a:p>
            <a:r>
              <a:rPr lang="en-US" sz="960" kern="1200" dirty="0">
                <a:solidFill>
                  <a:schemeClr val="tx1"/>
                </a:solidFill>
                <a:effectLst/>
                <a:latin typeface="+mn-lt"/>
                <a:ea typeface="+mn-ea"/>
                <a:cs typeface="+mn-cs"/>
              </a:rPr>
              <a:t>Each person here will have times where we need to know and comply with confidentiality laws, though it’s different for our various roles. For each law and scenario we discuss, try think about how it applies to your role specifically. To get us started, let’s review a case scenario.</a:t>
            </a:r>
            <a:endParaRPr lang="en-US" sz="96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02C4DE-1B8A-4E20-9B71-ACF1E91FF3F0}" type="slidenum">
              <a:rPr lang="en-US" smtClean="0"/>
              <a:t>1</a:t>
            </a:fld>
            <a:endParaRPr lang="en-US" dirty="0"/>
          </a:p>
        </p:txBody>
      </p:sp>
    </p:spTree>
    <p:extLst>
      <p:ext uri="{BB962C8B-B14F-4D97-AF65-F5344CB8AC3E}">
        <p14:creationId xmlns:p14="http://schemas.microsoft.com/office/powerpoint/2010/main" val="300898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mn-lt"/>
                <a:ea typeface="+mn-ea"/>
                <a:cs typeface="+mn-cs"/>
              </a:rPr>
              <a:t>This is Shay who is 15. She is here today because of a sore throat. During her visit the clinician found out that she is concerned about having a STI. Shay says she is worried her mother will kick her out of the house if she knows Shay is sexually active. How does the right to confidentiality help or hurt Shay?</a:t>
            </a:r>
          </a:p>
          <a:p>
            <a:endParaRPr lang="en-US" sz="900" i="1" kern="1200" dirty="0">
              <a:solidFill>
                <a:schemeClr val="tx1"/>
              </a:solidFill>
              <a:effectLst/>
              <a:latin typeface="+mn-lt"/>
              <a:ea typeface="+mn-ea"/>
              <a:cs typeface="+mn-cs"/>
            </a:endParaRPr>
          </a:p>
          <a:p>
            <a:r>
              <a:rPr lang="en-US" sz="900" i="1" kern="1200" dirty="0">
                <a:solidFill>
                  <a:schemeClr val="tx1"/>
                </a:solidFill>
                <a:effectLst/>
                <a:latin typeface="+mn-lt"/>
                <a:ea typeface="+mn-ea"/>
                <a:cs typeface="+mn-cs"/>
              </a:rPr>
              <a:t>[Give participants a moment to respond to the question on the slide. You may choose to have discussion here or just have people think about it.]</a:t>
            </a:r>
          </a:p>
          <a:p>
            <a:endParaRPr lang="en-US" sz="900" i="1"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Usually, not all of this patient information is available to everyone who comes into contact with her. When we know more details about a patient, does it affect how we feel about the patient’s right to confidentiality? Even though we know the law says we need to respect teens’ confidentiality, it can be challenging when we think parents should be involved. What can go wrong if we accidentally break confidentiality?</a:t>
            </a:r>
          </a:p>
          <a:p>
            <a:endParaRPr lang="en-US" sz="900" kern="1200" dirty="0">
              <a:solidFill>
                <a:schemeClr val="tx1"/>
              </a:solidFill>
              <a:effectLst/>
              <a:latin typeface="+mn-lt"/>
              <a:ea typeface="+mn-ea"/>
              <a:cs typeface="+mn-cs"/>
            </a:endParaRPr>
          </a:p>
          <a:p>
            <a:r>
              <a:rPr lang="en-US" sz="900" i="1" kern="1200" dirty="0">
                <a:solidFill>
                  <a:schemeClr val="tx1"/>
                </a:solidFill>
                <a:effectLst/>
                <a:latin typeface="+mn-lt"/>
                <a:ea typeface="+mn-ea"/>
                <a:cs typeface="+mn-cs"/>
              </a:rPr>
              <a:t>[Have a couple of people respond briefly. Main point: If we don’t follow the laws, it can have a negative impact on teens.]</a:t>
            </a:r>
          </a:p>
          <a:p>
            <a:endParaRPr lang="en-US" sz="900" kern="1200" dirty="0">
              <a:solidFill>
                <a:schemeClr val="tx1"/>
              </a:solidFill>
              <a:effectLst/>
              <a:latin typeface="+mn-lt"/>
              <a:ea typeface="+mn-ea"/>
              <a:cs typeface="+mn-cs"/>
            </a:endParaRPr>
          </a:p>
          <a:p>
            <a:r>
              <a:rPr lang="en-US" sz="900" kern="1200" dirty="0">
                <a:solidFill>
                  <a:schemeClr val="tx1"/>
                </a:solidFill>
                <a:effectLst/>
                <a:latin typeface="+mn-lt"/>
                <a:ea typeface="+mn-ea"/>
                <a:cs typeface="+mn-cs"/>
              </a:rPr>
              <a:t>Many teens choose to include their parent or guardian in decisions about their health. For some teens, however, having the option of certain confidential services makes it more likely that they will seek care when they need it. For instance, a sexually active teen may be more likely to use contraception if someone tells the teen that they can get birth control without a parent or guardian’s consent. </a:t>
            </a:r>
            <a:endParaRPr lang="en-US" sz="900" dirty="0"/>
          </a:p>
        </p:txBody>
      </p:sp>
      <p:sp>
        <p:nvSpPr>
          <p:cNvPr id="4" name="Slide Number Placeholder 3"/>
          <p:cNvSpPr>
            <a:spLocks noGrp="1"/>
          </p:cNvSpPr>
          <p:nvPr>
            <p:ph type="sldNum" sz="quarter" idx="5"/>
          </p:nvPr>
        </p:nvSpPr>
        <p:spPr/>
        <p:txBody>
          <a:bodyPr/>
          <a:lstStyle/>
          <a:p>
            <a:fld id="{DD02C4DE-1B8A-4E20-9B71-ACF1E91FF3F0}" type="slidenum">
              <a:rPr lang="en-US" smtClean="0"/>
              <a:t>2</a:t>
            </a:fld>
            <a:endParaRPr lang="en-US" dirty="0"/>
          </a:p>
        </p:txBody>
      </p:sp>
    </p:spTree>
    <p:extLst>
      <p:ext uri="{BB962C8B-B14F-4D97-AF65-F5344CB8AC3E}">
        <p14:creationId xmlns:p14="http://schemas.microsoft.com/office/powerpoint/2010/main" val="306583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laws and consider how we implement them here. As we see on the slide, a parent or legal guardian must provide consent on behalf of a minor (under age 18) before health services are provided, with </a:t>
            </a:r>
            <a:r>
              <a:rPr lang="en-US" b="1" dirty="0"/>
              <a:t>several important exceptions:</a:t>
            </a:r>
          </a:p>
          <a:p>
            <a:pPr marL="285750" marR="0" lvl="0"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Emergency care</a:t>
            </a:r>
          </a:p>
          <a:p>
            <a:pPr marL="285750" marR="0" lvl="0"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Care for emancipated minors </a:t>
            </a:r>
          </a:p>
          <a:p>
            <a:pPr marL="651556" marR="0" lvl="1"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Minors can be emancipated by: court order, marriage, military active duty, or parenthood.</a:t>
            </a:r>
          </a:p>
          <a:p>
            <a:pPr marL="285750" marR="0" lvl="0"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Specific health care services related to:</a:t>
            </a:r>
          </a:p>
          <a:p>
            <a:pPr marL="651556" marR="0" lvl="1"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Sexual health</a:t>
            </a:r>
          </a:p>
          <a:p>
            <a:pPr marL="651556" marR="0" lvl="1"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Roboto"/>
                <a:cs typeface="Calibri" pitchFamily="34" charset="0"/>
              </a:rPr>
              <a:t>Mental health and substance use treatment</a:t>
            </a:r>
          </a:p>
          <a:p>
            <a:endParaRPr lang="en-US" dirty="0"/>
          </a:p>
          <a:p>
            <a:r>
              <a:rPr lang="en-US" i="1" dirty="0"/>
              <a:t>[Pass out the “New Jersey Confidentiality/Minor Consent Laws” handout.]</a:t>
            </a:r>
          </a:p>
        </p:txBody>
      </p:sp>
      <p:sp>
        <p:nvSpPr>
          <p:cNvPr id="4" name="Slide Number Placeholder 3"/>
          <p:cNvSpPr>
            <a:spLocks noGrp="1"/>
          </p:cNvSpPr>
          <p:nvPr>
            <p:ph type="sldNum" sz="quarter" idx="5"/>
          </p:nvPr>
        </p:nvSpPr>
        <p:spPr/>
        <p:txBody>
          <a:bodyPr/>
          <a:lstStyle/>
          <a:p>
            <a:fld id="{DD02C4DE-1B8A-4E20-9B71-ACF1E91FF3F0}" type="slidenum">
              <a:rPr lang="en-US" smtClean="0"/>
              <a:t>3</a:t>
            </a:fld>
            <a:endParaRPr lang="en-US" dirty="0"/>
          </a:p>
        </p:txBody>
      </p:sp>
    </p:spTree>
    <p:extLst>
      <p:ext uri="{BB962C8B-B14F-4D97-AF65-F5344CB8AC3E}">
        <p14:creationId xmlns:p14="http://schemas.microsoft.com/office/powerpoint/2010/main" val="372564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handout that explains New Jersey’s confidentiality and minor consent laws. This slide also outlines the laws and can be a cheat sheet if you want to keep it handy. As we see here, patients under 18 have a right to the following </a:t>
            </a:r>
            <a:r>
              <a:rPr lang="en-US" b="1" dirty="0"/>
              <a:t>without</a:t>
            </a:r>
            <a:r>
              <a:rPr lang="en-US" b="0" dirty="0"/>
              <a:t> parental/guardian consent or knowledge: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000" dirty="0">
                <a:solidFill>
                  <a:prstClr val="black"/>
                </a:solidFill>
                <a:latin typeface="Roboto"/>
                <a:ea typeface="Calibri" panose="020F0502020204030204" pitchFamily="34" charset="0"/>
                <a:cs typeface="Calibri" pitchFamily="34" charset="0"/>
              </a:rPr>
              <a:t>Pregnancy testing and prenatal care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000" dirty="0">
                <a:solidFill>
                  <a:prstClr val="black"/>
                </a:solidFill>
                <a:latin typeface="Roboto"/>
                <a:ea typeface="Calibri" panose="020F0502020204030204" pitchFamily="34" charset="0"/>
                <a:cs typeface="Calibri" pitchFamily="34" charset="0"/>
              </a:rPr>
              <a:t>Birth control information, contraceptives and abortion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000" dirty="0">
                <a:solidFill>
                  <a:prstClr val="black"/>
                </a:solidFill>
                <a:latin typeface="Roboto"/>
                <a:ea typeface="Calibri" panose="020F0502020204030204" pitchFamily="34" charset="0"/>
                <a:cs typeface="Calibri" pitchFamily="34" charset="0"/>
              </a:rPr>
              <a:t>Testing and treatment for sexually transmitted infections (STIs), including HIV (minors aged 13+)</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000" dirty="0">
                <a:solidFill>
                  <a:prstClr val="black"/>
                </a:solidFill>
                <a:latin typeface="Roboto"/>
                <a:ea typeface="Calibri" panose="020F0502020204030204" pitchFamily="34" charset="0"/>
                <a:cs typeface="Calibri" pitchFamily="34" charset="0"/>
              </a:rPr>
              <a:t>Substance use assessment and treatment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000" dirty="0">
                <a:solidFill>
                  <a:prstClr val="black"/>
                </a:solidFill>
                <a:latin typeface="Roboto"/>
                <a:ea typeface="Calibri" panose="020F0502020204030204" pitchFamily="34" charset="0"/>
                <a:cs typeface="Calibri" pitchFamily="34" charset="0"/>
              </a:rPr>
              <a:t>Outpatient mental health services (minors aged 16+)</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000" dirty="0">
                <a:solidFill>
                  <a:prstClr val="black"/>
                </a:solidFill>
                <a:latin typeface="Roboto"/>
                <a:ea typeface="Calibri" panose="020F0502020204030204" pitchFamily="34" charset="0"/>
                <a:cs typeface="Calibri" pitchFamily="34" charset="0"/>
              </a:rPr>
              <a:t>Gender-affirming care*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Roboto"/>
              <a:ea typeface="Calibri" panose="020F0502020204030204" pitchFamily="34" charset="0"/>
              <a:cs typeface="Calibri" pitchFamily="34" charset="0"/>
            </a:endParaRPr>
          </a:p>
          <a:p>
            <a:r>
              <a:rPr lang="en-US" sz="960" kern="1200" dirty="0">
                <a:solidFill>
                  <a:schemeClr val="tx1"/>
                </a:solidFill>
                <a:effectLst/>
                <a:latin typeface="+mn-lt"/>
                <a:ea typeface="+mn-ea"/>
                <a:cs typeface="+mn-cs"/>
              </a:rPr>
              <a:t>*Gender-affirming care Includes confidential, developmentally appropriate services that support a patient’s gender identity and well-being, such as:</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Gender identity exploration and counseling</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Mental health assessment and ongoing therapeutic support</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Social affirmation support (e.g., use of chosen name and pronouns in clinical settings)</a:t>
            </a:r>
          </a:p>
          <a:p>
            <a:pPr marL="171450" lvl="0" indent="-171450">
              <a:buFont typeface="Arial" panose="020B0604020202020204" pitchFamily="34" charset="0"/>
              <a:buChar char="•"/>
            </a:pPr>
            <a:r>
              <a:rPr lang="en-US" sz="960" kern="1200" dirty="0">
                <a:solidFill>
                  <a:schemeClr val="tx1"/>
                </a:solidFill>
                <a:effectLst/>
                <a:latin typeface="+mn-lt"/>
                <a:ea typeface="+mn-ea"/>
                <a:cs typeface="+mn-cs"/>
              </a:rPr>
              <a:t>Care coordination and referrals to specialized providers when indicated</a:t>
            </a:r>
          </a:p>
          <a:p>
            <a:r>
              <a:rPr lang="en-US" sz="960" kern="1200" dirty="0">
                <a:solidFill>
                  <a:schemeClr val="tx1"/>
                </a:solidFill>
                <a:effectLst/>
                <a:latin typeface="+mn-lt"/>
                <a:ea typeface="+mn-ea"/>
                <a:cs typeface="+mn-cs"/>
              </a:rPr>
              <a:t> </a:t>
            </a:r>
          </a:p>
          <a:p>
            <a:r>
              <a:rPr lang="en-US" sz="960" kern="1200" dirty="0">
                <a:solidFill>
                  <a:schemeClr val="tx1"/>
                </a:solidFill>
                <a:effectLst/>
                <a:latin typeface="+mn-lt"/>
                <a:ea typeface="+mn-ea"/>
                <a:cs typeface="+mn-cs"/>
              </a:rPr>
              <a:t>Medical interventions (such as puberty blockers or hormone therapy) are provided based on clinical guidelines, patient capacity, and applicable consent requirements, and may involve additional safeguards or caregiver involvement depending on the service and setting.</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Roboto"/>
              <a:ea typeface="Calibri" panose="020F0502020204030204" pitchFamily="34" charset="0"/>
              <a:cs typeface="Calibri" pitchFamily="34" charset="0"/>
            </a:endParaRPr>
          </a:p>
          <a:p>
            <a:r>
              <a:rPr lang="en-US"/>
              <a:t>Are </a:t>
            </a:r>
            <a:r>
              <a:rPr lang="en-US" dirty="0"/>
              <a:t>there any questions?</a:t>
            </a:r>
          </a:p>
          <a:p>
            <a:endParaRPr lang="en-US" dirty="0"/>
          </a:p>
        </p:txBody>
      </p:sp>
      <p:sp>
        <p:nvSpPr>
          <p:cNvPr id="4" name="Slide Number Placeholder 3"/>
          <p:cNvSpPr>
            <a:spLocks noGrp="1"/>
          </p:cNvSpPr>
          <p:nvPr>
            <p:ph type="sldNum" sz="quarter" idx="5"/>
          </p:nvPr>
        </p:nvSpPr>
        <p:spPr/>
        <p:txBody>
          <a:bodyPr/>
          <a:lstStyle/>
          <a:p>
            <a:fld id="{DD02C4DE-1B8A-4E20-9B71-ACF1E91FF3F0}" type="slidenum">
              <a:rPr lang="en-US" smtClean="0"/>
              <a:t>4</a:t>
            </a:fld>
            <a:endParaRPr lang="en-US" dirty="0"/>
          </a:p>
        </p:txBody>
      </p:sp>
    </p:spTree>
    <p:extLst>
      <p:ext uri="{BB962C8B-B14F-4D97-AF65-F5344CB8AC3E}">
        <p14:creationId xmlns:p14="http://schemas.microsoft.com/office/powerpoint/2010/main" val="2543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4677-3771-5156-3D4E-98FCF73BE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E00CD-1FA2-F861-7A2B-E7D7D10D4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65A19-696D-48DB-85A8-DB518F5DBC96}"/>
              </a:ext>
            </a:extLst>
          </p:cNvPr>
          <p:cNvSpPr>
            <a:spLocks noGrp="1"/>
          </p:cNvSpPr>
          <p:nvPr>
            <p:ph type="body" idx="1"/>
          </p:nvPr>
        </p:nvSpPr>
        <p:spPr/>
        <p:txBody>
          <a:bodyPr/>
          <a:lstStyle/>
          <a:p>
            <a:r>
              <a:rPr lang="en-US" dirty="0"/>
              <a:t>Here is some additional information about prescribing PrEP for adolescent patients in New Jersey.</a:t>
            </a:r>
          </a:p>
          <a:p>
            <a:pPr marL="171450" indent="-171450">
              <a:buFont typeface="Arial" panose="020B0604020202020204" pitchFamily="34" charset="0"/>
              <a:buChar char="•"/>
            </a:pPr>
            <a:r>
              <a:rPr lang="en-US" dirty="0"/>
              <a:t>There is no statute explicitly expressing minor consent to PrEP</a:t>
            </a:r>
          </a:p>
          <a:p>
            <a:pPr marL="537256" lvl="1" indent="-171450">
              <a:buFont typeface="Arial" panose="020B0604020202020204" pitchFamily="34" charset="0"/>
              <a:buChar char="•"/>
            </a:pPr>
            <a:r>
              <a:rPr lang="en-US" dirty="0"/>
              <a:t>Minors may consent to HIV testing and treatment</a:t>
            </a:r>
          </a:p>
        </p:txBody>
      </p:sp>
      <p:sp>
        <p:nvSpPr>
          <p:cNvPr id="4" name="Slide Number Placeholder 3">
            <a:extLst>
              <a:ext uri="{FF2B5EF4-FFF2-40B4-BE49-F238E27FC236}">
                <a16:creationId xmlns:a16="http://schemas.microsoft.com/office/drawing/2014/main" id="{E91B0E1A-44CE-880F-6A96-0AFC134E31E6}"/>
              </a:ext>
            </a:extLst>
          </p:cNvPr>
          <p:cNvSpPr>
            <a:spLocks noGrp="1"/>
          </p:cNvSpPr>
          <p:nvPr>
            <p:ph type="sldNum" sz="quarter" idx="5"/>
          </p:nvPr>
        </p:nvSpPr>
        <p:spPr/>
        <p:txBody>
          <a:bodyPr/>
          <a:lstStyle/>
          <a:p>
            <a:fld id="{DD02C4DE-1B8A-4E20-9B71-ACF1E91FF3F0}" type="slidenum">
              <a:rPr lang="en-US" smtClean="0"/>
              <a:t>5</a:t>
            </a:fld>
            <a:endParaRPr lang="en-US" dirty="0"/>
          </a:p>
        </p:txBody>
      </p:sp>
    </p:spTree>
    <p:extLst>
      <p:ext uri="{BB962C8B-B14F-4D97-AF65-F5344CB8AC3E}">
        <p14:creationId xmlns:p14="http://schemas.microsoft.com/office/powerpoint/2010/main" val="42391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5AE36-107D-671A-7296-4FA5EE301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DF7D5-1724-2E4C-8B30-D95C34F89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A2495-745B-4CA3-ACAE-9695726CF4CC}"/>
              </a:ext>
            </a:extLst>
          </p:cNvPr>
          <p:cNvSpPr>
            <a:spLocks noGrp="1"/>
          </p:cNvSpPr>
          <p:nvPr>
            <p:ph type="body" idx="1"/>
          </p:nvPr>
        </p:nvSpPr>
        <p:spPr/>
        <p:txBody>
          <a:bodyPr/>
          <a:lstStyle/>
          <a:p>
            <a:r>
              <a:rPr lang="en-US" sz="900" kern="1200" dirty="0">
                <a:solidFill>
                  <a:schemeClr val="tx1"/>
                </a:solidFill>
                <a:effectLst/>
                <a:latin typeface="+mn-lt"/>
                <a:ea typeface="+mn-ea"/>
                <a:cs typeface="+mn-cs"/>
              </a:rPr>
              <a:t>Let’s go back to our 15-year-old patient scenario, Shay. Let’s answer these questions together as I read through them. </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Can Shay receive STI testing without a parent’s permission? [Answer: Yes]</a:t>
            </a:r>
          </a:p>
          <a:p>
            <a:pPr marL="171450" lvl="0" indent="-171450">
              <a:buFont typeface="Arial" panose="020B0604020202020204" pitchFamily="34" charset="0"/>
              <a:buChar char="•"/>
            </a:pPr>
            <a:r>
              <a:rPr lang="en-US" sz="900" kern="1200" dirty="0">
                <a:solidFill>
                  <a:schemeClr val="tx1"/>
                </a:solidFill>
                <a:effectLst/>
                <a:latin typeface="+mn-lt"/>
                <a:ea typeface="+mn-ea"/>
                <a:cs typeface="+mn-cs"/>
              </a:rPr>
              <a:t>Can she receive STI treatment? [Answer: Yes] </a:t>
            </a:r>
          </a:p>
          <a:p>
            <a:pPr marL="171450" indent="-171450">
              <a:buFont typeface="Arial" panose="020B0604020202020204" pitchFamily="34" charset="0"/>
              <a:buChar char="•"/>
            </a:pPr>
            <a:r>
              <a:rPr lang="en-US" sz="900" kern="1200" dirty="0">
                <a:solidFill>
                  <a:schemeClr val="tx1"/>
                </a:solidFill>
                <a:effectLst/>
                <a:latin typeface="+mn-lt"/>
                <a:ea typeface="+mn-ea"/>
                <a:cs typeface="+mn-cs"/>
              </a:rPr>
              <a:t>What if Shay was 13 years old? Answer: [Yes, she still could, though </a:t>
            </a:r>
            <a:r>
              <a:rPr lang="en-US" sz="900" b="1" kern="1200" dirty="0">
                <a:solidFill>
                  <a:schemeClr val="tx1"/>
                </a:solidFill>
                <a:effectLst/>
                <a:latin typeface="+mn-lt"/>
                <a:ea typeface="+mn-ea"/>
                <a:cs typeface="+mn-cs"/>
              </a:rPr>
              <a:t>it’s best to encourage the patient to tell her parent</a:t>
            </a:r>
            <a:r>
              <a:rPr lang="en-US" sz="900" kern="1200" dirty="0">
                <a:solidFill>
                  <a:schemeClr val="tx1"/>
                </a:solidFill>
                <a:effectLst/>
                <a:latin typeface="+mn-lt"/>
                <a:ea typeface="+mn-ea"/>
                <a:cs typeface="+mn-cs"/>
              </a:rPr>
              <a:t>, and probe for signs of abuse.]</a:t>
            </a:r>
            <a:endParaRPr lang="en-US" sz="900" dirty="0"/>
          </a:p>
        </p:txBody>
      </p:sp>
      <p:sp>
        <p:nvSpPr>
          <p:cNvPr id="4" name="Slide Number Placeholder 3">
            <a:extLst>
              <a:ext uri="{FF2B5EF4-FFF2-40B4-BE49-F238E27FC236}">
                <a16:creationId xmlns:a16="http://schemas.microsoft.com/office/drawing/2014/main" id="{59F9F616-95B4-DB26-355F-505C95E2B18B}"/>
              </a:ext>
            </a:extLst>
          </p:cNvPr>
          <p:cNvSpPr>
            <a:spLocks noGrp="1"/>
          </p:cNvSpPr>
          <p:nvPr>
            <p:ph type="sldNum" sz="quarter" idx="5"/>
          </p:nvPr>
        </p:nvSpPr>
        <p:spPr/>
        <p:txBody>
          <a:bodyPr/>
          <a:lstStyle/>
          <a:p>
            <a:fld id="{DD02C4DE-1B8A-4E20-9B71-ACF1E91FF3F0}" type="slidenum">
              <a:rPr lang="en-US" smtClean="0"/>
              <a:t>6</a:t>
            </a:fld>
            <a:endParaRPr lang="en-US" dirty="0"/>
          </a:p>
        </p:txBody>
      </p:sp>
    </p:spTree>
    <p:extLst>
      <p:ext uri="{BB962C8B-B14F-4D97-AF65-F5344CB8AC3E}">
        <p14:creationId xmlns:p14="http://schemas.microsoft.com/office/powerpoint/2010/main" val="212569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review when a minor’s confidentiality must be overridden. Health care providers must override the minor’s confidentiality and report if:</a:t>
            </a:r>
          </a:p>
          <a:p>
            <a:pPr marL="171450" indent="-171450">
              <a:buFont typeface="Arial" panose="020B0604020202020204" pitchFamily="34" charset="0"/>
              <a:buChar char="•"/>
            </a:pPr>
            <a:r>
              <a:rPr lang="en-US" dirty="0"/>
              <a:t>There is suspicion of abuse </a:t>
            </a:r>
            <a:r>
              <a:rPr lang="en-US"/>
              <a:t>or neglect by </a:t>
            </a:r>
            <a:r>
              <a:rPr lang="en-US" dirty="0"/>
              <a:t>an adult</a:t>
            </a:r>
          </a:p>
          <a:p>
            <a:pPr marL="171450" indent="-171450">
              <a:buFont typeface="Arial" panose="020B0604020202020204" pitchFamily="34" charset="0"/>
              <a:buChar char="•"/>
            </a:pPr>
            <a:r>
              <a:rPr lang="en-US" dirty="0"/>
              <a:t>The minor is a risk to themselves or someone else</a:t>
            </a:r>
          </a:p>
          <a:p>
            <a:pPr marL="171450" indent="-171450">
              <a:buFont typeface="Arial" panose="020B0604020202020204" pitchFamily="34" charset="0"/>
              <a:buChar char="•"/>
            </a:pPr>
            <a:r>
              <a:rPr lang="en-US" dirty="0"/>
              <a:t>The minor is under age 13 and sexually active</a:t>
            </a:r>
          </a:p>
          <a:p>
            <a:pPr marL="171450" indent="-171450">
              <a:buFont typeface="Arial" panose="020B0604020202020204" pitchFamily="34" charset="0"/>
              <a:buChar char="•"/>
            </a:pPr>
            <a:r>
              <a:rPr lang="en-US" dirty="0"/>
              <a:t>The provider may choose to tell the parents about any care provided to the minor patient, for a compelling medical reason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provider may choose to tell the parents about any care provided to the minor patient if they believe it is in the minor’s best interest.</a:t>
            </a:r>
          </a:p>
          <a:p>
            <a:endParaRPr lang="en-US" sz="1800" dirty="0">
              <a:solidFill>
                <a:schemeClr val="tx1"/>
              </a:solidFill>
            </a:endParaRPr>
          </a:p>
          <a:p>
            <a:r>
              <a:rPr lang="en-US" sz="1800" dirty="0">
                <a:solidFill>
                  <a:schemeClr val="tx1"/>
                </a:solidFill>
              </a:rPr>
              <a:t>Minors need a parent/guardian’s permission for: </a:t>
            </a:r>
          </a:p>
          <a:p>
            <a:pPr marL="662894" lvl="0" indent="-342900">
              <a:buFont typeface="Arial" panose="020B0604020202020204" pitchFamily="34" charset="0"/>
              <a:buChar char="•"/>
            </a:pPr>
            <a:r>
              <a:rPr lang="en-US" sz="1800" dirty="0">
                <a:solidFill>
                  <a:schemeClr val="tx1"/>
                </a:solidFill>
              </a:rPr>
              <a:t>Vaccines </a:t>
            </a:r>
          </a:p>
          <a:p>
            <a:pPr marL="662894" lvl="0" indent="-342900">
              <a:buFont typeface="Arial" panose="020B0604020202020204" pitchFamily="34" charset="0"/>
              <a:buChar char="•"/>
            </a:pPr>
            <a:r>
              <a:rPr lang="en-US" sz="1800" dirty="0">
                <a:solidFill>
                  <a:schemeClr val="tx1"/>
                </a:solidFill>
              </a:rPr>
              <a:t>Mental health medications (minors 16+ can self-consent to outpatient therapy and medications)</a:t>
            </a:r>
          </a:p>
          <a:p>
            <a:pPr marL="662894" lvl="0" indent="-342900">
              <a:buFont typeface="Arial" panose="020B0604020202020204" pitchFamily="34" charset="0"/>
              <a:buChar char="•"/>
            </a:pPr>
            <a:r>
              <a:rPr lang="en-US" sz="1800" dirty="0">
                <a:solidFill>
                  <a:schemeClr val="tx1"/>
                </a:solidFill>
              </a:rPr>
              <a:t>Inpatient mental health treatment</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D02C4DE-1B8A-4E20-9B71-ACF1E91FF3F0}" type="slidenum">
              <a:rPr lang="en-US" smtClean="0"/>
              <a:t>7</a:t>
            </a:fld>
            <a:endParaRPr lang="en-US" dirty="0"/>
          </a:p>
        </p:txBody>
      </p:sp>
    </p:spTree>
    <p:extLst>
      <p:ext uri="{BB962C8B-B14F-4D97-AF65-F5344CB8AC3E}">
        <p14:creationId xmlns:p14="http://schemas.microsoft.com/office/powerpoint/2010/main" val="238788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Let’s take a look at one last scenario. Giovanni is a 17-year-old boy who expresses concern about his alcohol use but doesn’t want to tell his parents.</a:t>
            </a:r>
          </a:p>
          <a:p>
            <a:pPr marL="0" marR="0" lvl="0" indent="0" algn="l" defTabSz="73161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Is Giovanni allowed to get outpatient counseling for substance use without a parent’s consent? </a:t>
            </a:r>
          </a:p>
          <a:p>
            <a:pPr marL="0" marR="0" lvl="0" indent="0" algn="l" defTabSz="73161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[Allow a moment for people to respond either quietly to themselves or aloud.]   </a:t>
            </a: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The answer is yes, though the provider may encourage Giovanni to tell his parents.</a:t>
            </a:r>
          </a:p>
          <a:p>
            <a:endParaRPr lang="en-US" dirty="0"/>
          </a:p>
        </p:txBody>
      </p:sp>
      <p:sp>
        <p:nvSpPr>
          <p:cNvPr id="4" name="Slide Number Placeholder 3"/>
          <p:cNvSpPr>
            <a:spLocks noGrp="1"/>
          </p:cNvSpPr>
          <p:nvPr>
            <p:ph type="sldNum" sz="quarter" idx="5"/>
          </p:nvPr>
        </p:nvSpPr>
        <p:spPr/>
        <p:txBody>
          <a:bodyPr/>
          <a:lstStyle/>
          <a:p>
            <a:fld id="{DD02C4DE-1B8A-4E20-9B71-ACF1E91FF3F0}" type="slidenum">
              <a:rPr lang="en-US" smtClean="0"/>
              <a:t>8</a:t>
            </a:fld>
            <a:endParaRPr lang="en-US" dirty="0"/>
          </a:p>
        </p:txBody>
      </p:sp>
    </p:spTree>
    <p:extLst>
      <p:ext uri="{BB962C8B-B14F-4D97-AF65-F5344CB8AC3E}">
        <p14:creationId xmlns:p14="http://schemas.microsoft.com/office/powerpoint/2010/main" val="125125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To keep this conversation going over the next month, I will share Sparklers, or quiz questions, about confidentiality. I’ll post the Sparklers around the office in places that you all can easily see them. When you see a Sparkler, take a moment to read them and reflect on the responses. Thank you for your participation!</a:t>
            </a:r>
          </a:p>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[Print and post Sparklers in areas your staff can see (e.g., lunchroom).]</a:t>
            </a:r>
          </a:p>
        </p:txBody>
      </p:sp>
      <p:sp>
        <p:nvSpPr>
          <p:cNvPr id="4" name="Slide Number Placeholder 3"/>
          <p:cNvSpPr>
            <a:spLocks noGrp="1"/>
          </p:cNvSpPr>
          <p:nvPr>
            <p:ph type="sldNum" sz="quarter" idx="5"/>
          </p:nvPr>
        </p:nvSpPr>
        <p:spPr/>
        <p:txBody>
          <a:bodyPr/>
          <a:lstStyle/>
          <a:p>
            <a:fld id="{DD02C4DE-1B8A-4E20-9B71-ACF1E91FF3F0}" type="slidenum">
              <a:rPr lang="en-US" smtClean="0"/>
              <a:t>9</a:t>
            </a:fld>
            <a:endParaRPr lang="en-US" dirty="0"/>
          </a:p>
        </p:txBody>
      </p:sp>
    </p:spTree>
    <p:extLst>
      <p:ext uri="{BB962C8B-B14F-4D97-AF65-F5344CB8AC3E}">
        <p14:creationId xmlns:p14="http://schemas.microsoft.com/office/powerpoint/2010/main" val="3020127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4178710" y="3249710"/>
            <a:ext cx="5270090" cy="435417"/>
          </a:xfrm>
          <a:prstGeom prst="rect">
            <a:avLst/>
          </a:prstGeom>
        </p:spPr>
        <p:txBody>
          <a:bodyPr/>
          <a:lstStyle>
            <a:lvl1pPr marL="0" indent="0" algn="r">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2" name="Title 1"/>
          <p:cNvSpPr>
            <a:spLocks noGrp="1"/>
          </p:cNvSpPr>
          <p:nvPr>
            <p:ph type="title"/>
          </p:nvPr>
        </p:nvSpPr>
        <p:spPr>
          <a:xfrm>
            <a:off x="4178710" y="822016"/>
            <a:ext cx="5270090" cy="1815549"/>
          </a:xfrm>
          <a:prstGeom prst="rect">
            <a:avLst/>
          </a:prstGeom>
        </p:spPr>
        <p:txBody>
          <a:bodyPr/>
          <a:lstStyle>
            <a:lvl1pPr>
              <a:defRPr>
                <a:solidFill>
                  <a:srgbClr val="0D2571"/>
                </a:solidFill>
              </a:defRPr>
            </a:lvl1pPr>
          </a:lstStyle>
          <a:p>
            <a:r>
              <a:rPr lang="en-US" dirty="0"/>
              <a:t>Click to edit Master title style</a:t>
            </a:r>
          </a:p>
        </p:txBody>
      </p:sp>
      <p:sp>
        <p:nvSpPr>
          <p:cNvPr id="6" name="TextBox 5"/>
          <p:cNvSpPr txBox="1"/>
          <p:nvPr userDrawn="1"/>
        </p:nvSpPr>
        <p:spPr>
          <a:xfrm>
            <a:off x="6204155" y="5205046"/>
            <a:ext cx="3552620" cy="281354"/>
          </a:xfrm>
          <a:prstGeom prst="rect">
            <a:avLst/>
          </a:prstGeom>
          <a:noFill/>
        </p:spPr>
        <p:txBody>
          <a:bodyPr wrap="square" rtlCol="0">
            <a:spAutoFit/>
          </a:bodyPr>
          <a:lstStyle/>
          <a:p>
            <a:pPr algn="r"/>
            <a:r>
              <a:rPr lang="en-US" sz="1200" dirty="0">
                <a:solidFill>
                  <a:schemeClr val="bg1"/>
                </a:solidFill>
              </a:rPr>
              <a:t>© 2017 Regents of the University of Michigan</a:t>
            </a:r>
          </a:p>
        </p:txBody>
      </p:sp>
    </p:spTree>
    <p:extLst>
      <p:ext uri="{BB962C8B-B14F-4D97-AF65-F5344CB8AC3E}">
        <p14:creationId xmlns:p14="http://schemas.microsoft.com/office/powerpoint/2010/main" val="5254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5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Only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71524" y="1040123"/>
            <a:ext cx="8221664" cy="3968439"/>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47907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icture Right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5040658" y="975386"/>
            <a:ext cx="3952530" cy="3955493"/>
          </a:xfrm>
          <a:prstGeom prst="rect">
            <a:avLst/>
          </a:prstGeom>
        </p:spPr>
        <p:txBody>
          <a:bodyPr/>
          <a:lstStyle>
            <a:lvl1pPr marL="0" indent="0">
              <a:buNone/>
              <a:defRPr>
                <a:solidFill>
                  <a:schemeClr val="bg1"/>
                </a:solidFill>
              </a:defRPr>
            </a:lvl1pPr>
          </a:lstStyle>
          <a:p>
            <a:endParaRPr lang="en-US" dirty="0"/>
          </a:p>
        </p:txBody>
      </p:sp>
      <p:sp>
        <p:nvSpPr>
          <p:cNvPr id="8" name="Text Placeholder 2"/>
          <p:cNvSpPr>
            <a:spLocks noGrp="1"/>
          </p:cNvSpPr>
          <p:nvPr>
            <p:ph type="body" sz="quarter" idx="10" hasCustomPrompt="1"/>
          </p:nvPr>
        </p:nvSpPr>
        <p:spPr>
          <a:xfrm>
            <a:off x="763347" y="923599"/>
            <a:ext cx="4074138"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63587" y="1379009"/>
            <a:ext cx="4073883"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758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Left, Picture (Full) Right (Squa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5102941" y="831619"/>
            <a:ext cx="4651293" cy="4654780"/>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773087" y="923599"/>
            <a:ext cx="4103703"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73353" y="1379009"/>
            <a:ext cx="4103447"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93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Left, Picture Right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763347" y="923599"/>
            <a:ext cx="3661156"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63588" y="1379009"/>
            <a:ext cx="3660928"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5"/>
          <p:cNvSpPr>
            <a:spLocks noGrp="1"/>
          </p:cNvSpPr>
          <p:nvPr>
            <p:ph type="pic" sz="quarter" idx="13"/>
          </p:nvPr>
        </p:nvSpPr>
        <p:spPr>
          <a:xfrm>
            <a:off x="4593347" y="1720647"/>
            <a:ext cx="4399842" cy="2026111"/>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84715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Picture Right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771285" y="923599"/>
            <a:ext cx="5216645" cy="401431"/>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71524" y="1379009"/>
            <a:ext cx="5216321"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5"/>
          <p:cNvSpPr>
            <a:spLocks noGrp="1"/>
          </p:cNvSpPr>
          <p:nvPr>
            <p:ph type="pic" sz="quarter" idx="13"/>
          </p:nvPr>
        </p:nvSpPr>
        <p:spPr>
          <a:xfrm>
            <a:off x="6195806" y="922490"/>
            <a:ext cx="2800713" cy="409079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163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Picture (Full) Right (Tall Rectangle)">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6567948" y="830566"/>
            <a:ext cx="3180733" cy="4645857"/>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771264" y="923599"/>
            <a:ext cx="5587837" cy="401431"/>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771524" y="1379009"/>
            <a:ext cx="5587490"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600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Right, Picture Left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61599" y="1012553"/>
            <a:ext cx="3977549" cy="3907521"/>
          </a:xfrm>
          <a:prstGeom prst="rect">
            <a:avLst/>
          </a:prstGeom>
        </p:spPr>
        <p:txBody>
          <a:bodyPr/>
          <a:lstStyle>
            <a:lvl1pPr marL="0" indent="0">
              <a:buNone/>
              <a:defRPr>
                <a:solidFill>
                  <a:schemeClr val="bg1"/>
                </a:solidFill>
              </a:defRPr>
            </a:lvl1pPr>
          </a:lstStyle>
          <a:p>
            <a:endParaRPr lang="en-US" dirty="0"/>
          </a:p>
        </p:txBody>
      </p:sp>
      <p:sp>
        <p:nvSpPr>
          <p:cNvPr id="8" name="Text Placeholder 2"/>
          <p:cNvSpPr>
            <a:spLocks noGrp="1"/>
          </p:cNvSpPr>
          <p:nvPr>
            <p:ph type="body" sz="quarter" idx="10" hasCustomPrompt="1"/>
          </p:nvPr>
        </p:nvSpPr>
        <p:spPr>
          <a:xfrm>
            <a:off x="4896185" y="923599"/>
            <a:ext cx="4096979"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4876800" y="1379009"/>
            <a:ext cx="4116389"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895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userDrawn="1">
          <p15:clr>
            <a:srgbClr val="FBAE40"/>
          </p15:clr>
        </p15:guide>
        <p15:guide id="2" pos="590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Right, Picture (Full) Left (Squa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89" y="817006"/>
            <a:ext cx="4630805" cy="4669394"/>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4869788" y="923599"/>
            <a:ext cx="4123366"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4870054" y="1379009"/>
            <a:ext cx="4123109"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411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Right, Picture Left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5350163" y="923599"/>
            <a:ext cx="3642986" cy="401431"/>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5350429" y="1379009"/>
            <a:ext cx="3642759"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5"/>
          <p:cNvSpPr>
            <a:spLocks noGrp="1"/>
          </p:cNvSpPr>
          <p:nvPr>
            <p:ph type="pic" sz="quarter" idx="13"/>
          </p:nvPr>
        </p:nvSpPr>
        <p:spPr>
          <a:xfrm>
            <a:off x="773286" y="1710147"/>
            <a:ext cx="4398264" cy="2029968"/>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55109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userDrawn="1">
          <p15:clr>
            <a:srgbClr val="FBAE40"/>
          </p15:clr>
        </p15:guide>
        <p15:guide id="2" pos="592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Right, Picture Left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3755923" y="923599"/>
            <a:ext cx="5237336"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3755923" y="1379009"/>
            <a:ext cx="5237266"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5"/>
          <p:cNvSpPr>
            <a:spLocks noGrp="1"/>
          </p:cNvSpPr>
          <p:nvPr>
            <p:ph type="pic" sz="quarter" idx="13"/>
          </p:nvPr>
        </p:nvSpPr>
        <p:spPr>
          <a:xfrm>
            <a:off x="768651" y="923599"/>
            <a:ext cx="2798064" cy="4087368"/>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63666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userDrawn="1">
          <p15:clr>
            <a:srgbClr val="FBAE40"/>
          </p15:clr>
        </p15:guide>
        <p15:guide id="2" pos="590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 1 Headin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1283" y="921450"/>
            <a:ext cx="8221905"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4" y="1371600"/>
            <a:ext cx="8221664" cy="3657600"/>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82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Right, Picture (Full) Left (Tall Rectangle)">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7352" y="805398"/>
            <a:ext cx="3197964" cy="4671026"/>
          </a:xfrm>
          <a:prstGeom prst="rect">
            <a:avLst/>
          </a:prstGeom>
        </p:spPr>
        <p:txBody>
          <a:bodyPr/>
          <a:lstStyle>
            <a:lvl1pPr marL="0" indent="0">
              <a:buNone/>
              <a:defRPr>
                <a:solidFill>
                  <a:schemeClr val="bg1"/>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0" hasCustomPrompt="1"/>
          </p:nvPr>
        </p:nvSpPr>
        <p:spPr>
          <a:xfrm>
            <a:off x="3372202" y="923599"/>
            <a:ext cx="5621957"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1"/>
          </p:nvPr>
        </p:nvSpPr>
        <p:spPr>
          <a:xfrm>
            <a:off x="3372464" y="1379009"/>
            <a:ext cx="5621607" cy="365019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049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Bottom, Picture Top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144219" y="925187"/>
            <a:ext cx="3468336" cy="3479261"/>
          </a:xfrm>
          <a:prstGeom prst="rect">
            <a:avLst/>
          </a:prstGeom>
        </p:spPr>
        <p:txBody>
          <a:bodyPr/>
          <a:lstStyle>
            <a:lvl1pPr marL="0" indent="0">
              <a:buNone/>
              <a:defRPr>
                <a:solidFill>
                  <a:schemeClr val="bg1"/>
                </a:solidFill>
              </a:defRPr>
            </a:lvl1pPr>
          </a:lstStyle>
          <a:p>
            <a:endParaRPr lang="en-US" dirty="0"/>
          </a:p>
        </p:txBody>
      </p:sp>
      <p:sp>
        <p:nvSpPr>
          <p:cNvPr id="10" name="Text Placeholder 11"/>
          <p:cNvSpPr>
            <a:spLocks noGrp="1"/>
          </p:cNvSpPr>
          <p:nvPr>
            <p:ph type="body" sz="quarter" idx="11"/>
          </p:nvPr>
        </p:nvSpPr>
        <p:spPr>
          <a:xfrm>
            <a:off x="763588" y="4532366"/>
            <a:ext cx="822960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34925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ottom, Picture Top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8" y="4532366"/>
            <a:ext cx="822960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8" name="Picture Placeholder 5"/>
          <p:cNvSpPr>
            <a:spLocks noGrp="1"/>
          </p:cNvSpPr>
          <p:nvPr>
            <p:ph type="pic" sz="quarter" idx="13"/>
          </p:nvPr>
        </p:nvSpPr>
        <p:spPr>
          <a:xfrm>
            <a:off x="1125370" y="925301"/>
            <a:ext cx="7506035" cy="3456501"/>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12465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Bottom, Picture Top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8" y="4532366"/>
            <a:ext cx="822960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3699318" y="924232"/>
            <a:ext cx="2358138" cy="3444355"/>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91240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Top, Picture Bottom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136954" y="1550121"/>
            <a:ext cx="3482867" cy="3485478"/>
          </a:xfrm>
          <a:prstGeom prst="rect">
            <a:avLst/>
          </a:prstGeom>
        </p:spPr>
        <p:txBody>
          <a:bodyPr/>
          <a:lstStyle>
            <a:lvl1pPr marL="0" indent="0">
              <a:buNone/>
              <a:defRPr>
                <a:solidFill>
                  <a:schemeClr val="bg1"/>
                </a:solidFill>
              </a:defRPr>
            </a:lvl1pPr>
          </a:lstStyle>
          <a:p>
            <a:endParaRPr lang="en-US" dirty="0"/>
          </a:p>
        </p:txBody>
      </p:sp>
      <p:sp>
        <p:nvSpPr>
          <p:cNvPr id="10" name="Text Placeholder 11"/>
          <p:cNvSpPr>
            <a:spLocks noGrp="1"/>
          </p:cNvSpPr>
          <p:nvPr>
            <p:ph type="body" sz="quarter" idx="11"/>
          </p:nvPr>
        </p:nvSpPr>
        <p:spPr>
          <a:xfrm>
            <a:off x="771524" y="925035"/>
            <a:ext cx="8221664"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48039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Top, Picture Bottom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10" name="Text Placeholder 11"/>
          <p:cNvSpPr>
            <a:spLocks noGrp="1"/>
          </p:cNvSpPr>
          <p:nvPr>
            <p:ph type="body" sz="quarter" idx="11"/>
          </p:nvPr>
        </p:nvSpPr>
        <p:spPr>
          <a:xfrm>
            <a:off x="771524" y="920541"/>
            <a:ext cx="8221664" cy="492489"/>
          </a:xfrm>
          <a:prstGeom prst="rect">
            <a:avLst/>
          </a:prstGeom>
        </p:spPr>
        <p:txBody>
          <a:bodyPr/>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8" name="Picture Placeholder 5"/>
          <p:cNvSpPr>
            <a:spLocks noGrp="1"/>
          </p:cNvSpPr>
          <p:nvPr>
            <p:ph type="pic" sz="quarter" idx="13"/>
          </p:nvPr>
        </p:nvSpPr>
        <p:spPr>
          <a:xfrm>
            <a:off x="1122042" y="1554495"/>
            <a:ext cx="7512691" cy="3459566"/>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258837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Top, Picture Bottom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8" y="926156"/>
            <a:ext cx="822960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3696794" y="1576714"/>
            <a:ext cx="2363187" cy="345173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76583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Text Bottom, 2 Picture Top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76743" y="924233"/>
            <a:ext cx="3728854" cy="3431457"/>
          </a:xfrm>
          <a:prstGeom prst="rect">
            <a:avLst/>
          </a:prstGeom>
        </p:spPr>
        <p:txBody>
          <a:bodyPr/>
          <a:lstStyle>
            <a:lvl1pPr marL="0" indent="0">
              <a:buNone/>
              <a:defRPr>
                <a:solidFill>
                  <a:schemeClr val="bg1"/>
                </a:solidFill>
              </a:defRPr>
            </a:lvl1pPr>
          </a:lstStyle>
          <a:p>
            <a:endParaRPr lang="en-US" dirty="0"/>
          </a:p>
        </p:txBody>
      </p:sp>
      <p:sp>
        <p:nvSpPr>
          <p:cNvPr id="10" name="Text Placeholder 11"/>
          <p:cNvSpPr>
            <a:spLocks noGrp="1"/>
          </p:cNvSpPr>
          <p:nvPr>
            <p:ph type="body" sz="quarter" idx="11"/>
          </p:nvPr>
        </p:nvSpPr>
        <p:spPr>
          <a:xfrm>
            <a:off x="763588" y="4532366"/>
            <a:ext cx="374201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3"/>
          </p:nvPr>
        </p:nvSpPr>
        <p:spPr>
          <a:xfrm>
            <a:off x="5269407" y="928588"/>
            <a:ext cx="3728854" cy="3431457"/>
          </a:xfrm>
          <a:prstGeom prst="rect">
            <a:avLst/>
          </a:prstGeom>
        </p:spPr>
        <p:txBody>
          <a:bodyPr/>
          <a:lstStyle>
            <a:lvl1pPr marL="0" indent="0">
              <a:buNone/>
              <a:defRPr>
                <a:solidFill>
                  <a:schemeClr val="bg1"/>
                </a:solidFill>
              </a:defRPr>
            </a:lvl1pPr>
          </a:lstStyle>
          <a:p>
            <a:endParaRPr lang="en-US" dirty="0"/>
          </a:p>
        </p:txBody>
      </p:sp>
      <p:sp>
        <p:nvSpPr>
          <p:cNvPr id="14" name="Text Placeholder 11"/>
          <p:cNvSpPr>
            <a:spLocks noGrp="1"/>
          </p:cNvSpPr>
          <p:nvPr>
            <p:ph type="body" sz="quarter" idx="14"/>
          </p:nvPr>
        </p:nvSpPr>
        <p:spPr>
          <a:xfrm>
            <a:off x="5269406" y="4536721"/>
            <a:ext cx="3728855"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11380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ext Bottom, 2 Picture Top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75346" y="3574418"/>
            <a:ext cx="398799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5"/>
          </p:nvPr>
        </p:nvSpPr>
        <p:spPr>
          <a:xfrm>
            <a:off x="778334" y="1523714"/>
            <a:ext cx="3980480" cy="1933310"/>
          </a:xfrm>
          <a:prstGeom prst="rect">
            <a:avLst/>
          </a:prstGeom>
        </p:spPr>
        <p:txBody>
          <a:bodyPr/>
          <a:lstStyle>
            <a:lvl1pPr marL="0" indent="0">
              <a:buNone/>
              <a:defRPr>
                <a:solidFill>
                  <a:schemeClr val="bg1"/>
                </a:solidFill>
              </a:defRPr>
            </a:lvl1pPr>
          </a:lstStyle>
          <a:p>
            <a:endParaRPr lang="en-US" dirty="0"/>
          </a:p>
        </p:txBody>
      </p:sp>
      <p:sp>
        <p:nvSpPr>
          <p:cNvPr id="15" name="Text Placeholder 11"/>
          <p:cNvSpPr>
            <a:spLocks noGrp="1"/>
          </p:cNvSpPr>
          <p:nvPr>
            <p:ph type="body" sz="quarter" idx="16"/>
          </p:nvPr>
        </p:nvSpPr>
        <p:spPr>
          <a:xfrm>
            <a:off x="4974002" y="3587477"/>
            <a:ext cx="402717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6" name="Picture Placeholder 5"/>
          <p:cNvSpPr>
            <a:spLocks noGrp="1"/>
          </p:cNvSpPr>
          <p:nvPr>
            <p:ph type="pic" sz="quarter" idx="17"/>
          </p:nvPr>
        </p:nvSpPr>
        <p:spPr>
          <a:xfrm>
            <a:off x="4976652" y="1536773"/>
            <a:ext cx="4019586" cy="193331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48440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Text Bottom, 2 Picture Top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71524" y="4532366"/>
            <a:ext cx="3200708"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1102054" y="924232"/>
            <a:ext cx="2539648" cy="3441291"/>
          </a:xfrm>
          <a:prstGeom prst="rect">
            <a:avLst/>
          </a:prstGeom>
        </p:spPr>
        <p:txBody>
          <a:bodyPr/>
          <a:lstStyle>
            <a:lvl1pPr marL="0" indent="0">
              <a:buNone/>
              <a:defRPr>
                <a:solidFill>
                  <a:schemeClr val="bg1"/>
                </a:solidFill>
              </a:defRPr>
            </a:lvl1pPr>
          </a:lstStyle>
          <a:p>
            <a:endParaRPr lang="en-US" dirty="0"/>
          </a:p>
        </p:txBody>
      </p:sp>
      <p:sp>
        <p:nvSpPr>
          <p:cNvPr id="8" name="Text Placeholder 11"/>
          <p:cNvSpPr>
            <a:spLocks noGrp="1"/>
          </p:cNvSpPr>
          <p:nvPr>
            <p:ph type="body" sz="quarter" idx="14"/>
          </p:nvPr>
        </p:nvSpPr>
        <p:spPr>
          <a:xfrm>
            <a:off x="5791200" y="4536713"/>
            <a:ext cx="3201988"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5"/>
          </p:nvPr>
        </p:nvSpPr>
        <p:spPr>
          <a:xfrm>
            <a:off x="6122370" y="928579"/>
            <a:ext cx="2539648" cy="3441291"/>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89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 1 Headin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1283" y="923599"/>
            <a:ext cx="3848483"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3" y="1356852"/>
            <a:ext cx="3848243" cy="3656428"/>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13" name="Text Placeholder 2"/>
          <p:cNvSpPr>
            <a:spLocks noGrp="1"/>
          </p:cNvSpPr>
          <p:nvPr>
            <p:ph type="body" sz="quarter" idx="12" hasCustomPrompt="1"/>
          </p:nvPr>
        </p:nvSpPr>
        <p:spPr>
          <a:xfrm>
            <a:off x="5132584" y="925871"/>
            <a:ext cx="3868502"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4" name="Text Placeholder 11"/>
          <p:cNvSpPr>
            <a:spLocks noGrp="1"/>
          </p:cNvSpPr>
          <p:nvPr>
            <p:ph type="body" sz="quarter" idx="13"/>
          </p:nvPr>
        </p:nvSpPr>
        <p:spPr>
          <a:xfrm>
            <a:off x="5132584" y="1359124"/>
            <a:ext cx="3868541" cy="3656428"/>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95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userDrawn="1">
          <p15:clr>
            <a:srgbClr val="FBAE40"/>
          </p15:clr>
        </p15:guide>
        <p15:guide id="2" pos="307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Text Top, 2 Picture Bottom (Squar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779377" y="1612987"/>
            <a:ext cx="3642490" cy="3422612"/>
          </a:xfrm>
          <a:prstGeom prst="rect">
            <a:avLst/>
          </a:prstGeom>
        </p:spPr>
        <p:txBody>
          <a:bodyPr/>
          <a:lstStyle>
            <a:lvl1pPr marL="0" indent="0">
              <a:buNone/>
              <a:defRPr>
                <a:solidFill>
                  <a:schemeClr val="bg1"/>
                </a:solidFill>
              </a:defRPr>
            </a:lvl1pPr>
          </a:lstStyle>
          <a:p>
            <a:endParaRPr lang="en-US" dirty="0"/>
          </a:p>
        </p:txBody>
      </p:sp>
      <p:sp>
        <p:nvSpPr>
          <p:cNvPr id="10" name="Text Placeholder 11"/>
          <p:cNvSpPr>
            <a:spLocks noGrp="1"/>
          </p:cNvSpPr>
          <p:nvPr>
            <p:ph type="body" sz="quarter" idx="11"/>
          </p:nvPr>
        </p:nvSpPr>
        <p:spPr>
          <a:xfrm>
            <a:off x="763587" y="926157"/>
            <a:ext cx="3663353"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3"/>
          </p:nvPr>
        </p:nvSpPr>
        <p:spPr>
          <a:xfrm>
            <a:off x="5350698" y="1617342"/>
            <a:ext cx="3642490" cy="3422612"/>
          </a:xfrm>
          <a:prstGeom prst="rect">
            <a:avLst/>
          </a:prstGeom>
        </p:spPr>
        <p:txBody>
          <a:bodyPr/>
          <a:lstStyle>
            <a:lvl1pPr marL="0" indent="0">
              <a:buNone/>
              <a:defRPr>
                <a:solidFill>
                  <a:schemeClr val="bg1"/>
                </a:solidFill>
              </a:defRPr>
            </a:lvl1pPr>
          </a:lstStyle>
          <a:p>
            <a:endParaRPr lang="en-US" dirty="0"/>
          </a:p>
        </p:txBody>
      </p:sp>
      <p:sp>
        <p:nvSpPr>
          <p:cNvPr id="14" name="Text Placeholder 11"/>
          <p:cNvSpPr>
            <a:spLocks noGrp="1"/>
          </p:cNvSpPr>
          <p:nvPr>
            <p:ph type="body" sz="quarter" idx="14"/>
          </p:nvPr>
        </p:nvSpPr>
        <p:spPr>
          <a:xfrm>
            <a:off x="5350698" y="930512"/>
            <a:ext cx="364249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74809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ext Top, 2 Picture Bottom (Wide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1297" y="1606282"/>
            <a:ext cx="3836830"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5"/>
          </p:nvPr>
        </p:nvSpPr>
        <p:spPr>
          <a:xfrm>
            <a:off x="763588" y="2229663"/>
            <a:ext cx="3829605" cy="1933310"/>
          </a:xfrm>
          <a:prstGeom prst="rect">
            <a:avLst/>
          </a:prstGeom>
        </p:spPr>
        <p:txBody>
          <a:bodyPr/>
          <a:lstStyle>
            <a:lvl1pPr marL="0" indent="0">
              <a:buNone/>
              <a:defRPr>
                <a:solidFill>
                  <a:schemeClr val="bg1"/>
                </a:solidFill>
              </a:defRPr>
            </a:lvl1pPr>
          </a:lstStyle>
          <a:p>
            <a:endParaRPr lang="en-US" dirty="0"/>
          </a:p>
        </p:txBody>
      </p:sp>
      <p:sp>
        <p:nvSpPr>
          <p:cNvPr id="15" name="Text Placeholder 11"/>
          <p:cNvSpPr>
            <a:spLocks noGrp="1"/>
          </p:cNvSpPr>
          <p:nvPr>
            <p:ph type="body" sz="quarter" idx="16"/>
          </p:nvPr>
        </p:nvSpPr>
        <p:spPr>
          <a:xfrm>
            <a:off x="5168557" y="1619341"/>
            <a:ext cx="3828854"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6" name="Picture Placeholder 5"/>
          <p:cNvSpPr>
            <a:spLocks noGrp="1"/>
          </p:cNvSpPr>
          <p:nvPr>
            <p:ph type="pic" sz="quarter" idx="17"/>
          </p:nvPr>
        </p:nvSpPr>
        <p:spPr>
          <a:xfrm>
            <a:off x="5171545" y="2242722"/>
            <a:ext cx="3821644" cy="193331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281594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Text Top, 2 Picture Bottom (Tall Rectangl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8" y="926157"/>
            <a:ext cx="3677783"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Picture Placeholder 5"/>
          <p:cNvSpPr>
            <a:spLocks noGrp="1"/>
          </p:cNvSpPr>
          <p:nvPr>
            <p:ph type="pic" sz="quarter" idx="13"/>
          </p:nvPr>
        </p:nvSpPr>
        <p:spPr>
          <a:xfrm>
            <a:off x="1379084" y="1612987"/>
            <a:ext cx="2446790" cy="3406750"/>
          </a:xfrm>
          <a:prstGeom prst="rect">
            <a:avLst/>
          </a:prstGeom>
        </p:spPr>
        <p:txBody>
          <a:bodyPr/>
          <a:lstStyle>
            <a:lvl1pPr marL="0" indent="0">
              <a:buNone/>
              <a:defRPr>
                <a:solidFill>
                  <a:schemeClr val="bg1"/>
                </a:solidFill>
              </a:defRPr>
            </a:lvl1pPr>
          </a:lstStyle>
          <a:p>
            <a:endParaRPr lang="en-US" dirty="0"/>
          </a:p>
        </p:txBody>
      </p:sp>
      <p:sp>
        <p:nvSpPr>
          <p:cNvPr id="8" name="Text Placeholder 11"/>
          <p:cNvSpPr>
            <a:spLocks noGrp="1"/>
          </p:cNvSpPr>
          <p:nvPr>
            <p:ph type="body" sz="quarter" idx="14"/>
          </p:nvPr>
        </p:nvSpPr>
        <p:spPr>
          <a:xfrm>
            <a:off x="5316597" y="930504"/>
            <a:ext cx="3676591"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3" name="Picture Placeholder 5"/>
          <p:cNvSpPr>
            <a:spLocks noGrp="1"/>
          </p:cNvSpPr>
          <p:nvPr>
            <p:ph type="pic" sz="quarter" idx="15"/>
          </p:nvPr>
        </p:nvSpPr>
        <p:spPr>
          <a:xfrm>
            <a:off x="5931497" y="1617334"/>
            <a:ext cx="2446790" cy="3406750"/>
          </a:xfrm>
          <a:prstGeom prst="rect">
            <a:avLst/>
          </a:prstGeom>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9791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Only">
    <p:spTree>
      <p:nvGrpSpPr>
        <p:cNvPr id="1" name=""/>
        <p:cNvGrpSpPr/>
        <p:nvPr/>
      </p:nvGrpSpPr>
      <p:grpSpPr>
        <a:xfrm>
          <a:off x="0" y="0"/>
          <a:ext cx="0" cy="0"/>
          <a:chOff x="0" y="0"/>
          <a:chExt cx="0" cy="0"/>
        </a:xfrm>
      </p:grpSpPr>
      <p:sp>
        <p:nvSpPr>
          <p:cNvPr id="3" name="Media Placeholder 2"/>
          <p:cNvSpPr>
            <a:spLocks noGrp="1"/>
          </p:cNvSpPr>
          <p:nvPr>
            <p:ph type="media" sz="quarter" idx="13"/>
          </p:nvPr>
        </p:nvSpPr>
        <p:spPr>
          <a:xfrm>
            <a:off x="763587" y="1036833"/>
            <a:ext cx="8229601" cy="3789701"/>
          </a:xfrm>
          <a:prstGeom prst="rect">
            <a:avLst/>
          </a:prstGeom>
          <a:ln w="12700">
            <a:solidFill>
              <a:schemeClr val="tx1"/>
            </a:solidFill>
          </a:ln>
        </p:spPr>
        <p:txBody>
          <a:bodyPr/>
          <a:lstStyle>
            <a:lvl1pPr marL="0" indent="0">
              <a:buNone/>
              <a:defRPr>
                <a:solidFill>
                  <a:schemeClr val="bg1"/>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074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Bottom, Video Top">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7" y="4532366"/>
            <a:ext cx="8229601" cy="492489"/>
          </a:xfrm>
          <a:prstGeom prst="rect">
            <a:avLst/>
          </a:prstGeom>
        </p:spPr>
        <p:txBody>
          <a:bodyPr/>
          <a:lstStyle>
            <a:lvl1pPr marL="0" indent="0" algn="ctr">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Media Placeholder 2"/>
          <p:cNvSpPr>
            <a:spLocks noGrp="1"/>
          </p:cNvSpPr>
          <p:nvPr>
            <p:ph type="media" sz="quarter" idx="13"/>
          </p:nvPr>
        </p:nvSpPr>
        <p:spPr>
          <a:xfrm>
            <a:off x="944881" y="928425"/>
            <a:ext cx="7579688" cy="3490419"/>
          </a:xfrm>
          <a:prstGeom prst="rect">
            <a:avLst/>
          </a:prstGeom>
          <a:ln w="12700">
            <a:solidFill>
              <a:schemeClr val="tx1"/>
            </a:solidFill>
          </a:ln>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71163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Top, Video Bottom">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11"/>
          </p:nvPr>
        </p:nvSpPr>
        <p:spPr>
          <a:xfrm>
            <a:off x="763587" y="925038"/>
            <a:ext cx="8229601" cy="492489"/>
          </a:xfrm>
          <a:prstGeom prst="rect">
            <a:avLst/>
          </a:prstGeom>
        </p:spPr>
        <p:txBody>
          <a:bodyPr/>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p:txBody>
      </p:sp>
      <p:sp>
        <p:nvSpPr>
          <p:cNvPr id="12" name="Media Placeholder 2"/>
          <p:cNvSpPr>
            <a:spLocks noGrp="1"/>
          </p:cNvSpPr>
          <p:nvPr>
            <p:ph type="media" sz="quarter" idx="13"/>
          </p:nvPr>
        </p:nvSpPr>
        <p:spPr>
          <a:xfrm>
            <a:off x="1120874" y="1571595"/>
            <a:ext cx="7515027" cy="3462895"/>
          </a:xfrm>
          <a:prstGeom prst="rect">
            <a:avLst/>
          </a:prstGeom>
          <a:ln w="12700">
            <a:solidFill>
              <a:schemeClr val="tx1"/>
            </a:solidFill>
          </a:ln>
        </p:spPr>
        <p:txBody>
          <a:bodyPr/>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10337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728">
          <p15:clr>
            <a:srgbClr val="FBAE40"/>
          </p15:clr>
        </p15:guide>
        <p15:guide id="2" pos="590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9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Sparks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640868" y="317645"/>
            <a:ext cx="362001" cy="362001"/>
          </a:xfrm>
          <a:prstGeom prst="rect">
            <a:avLst/>
          </a:prstGeom>
        </p:spPr>
      </p:pic>
      <p:sp>
        <p:nvSpPr>
          <p:cNvPr id="9" name="TextBox 8"/>
          <p:cNvSpPr txBox="1"/>
          <p:nvPr userDrawn="1"/>
        </p:nvSpPr>
        <p:spPr>
          <a:xfrm>
            <a:off x="7904557" y="313979"/>
            <a:ext cx="921228" cy="369332"/>
          </a:xfrm>
          <a:prstGeom prst="rect">
            <a:avLst/>
          </a:prstGeom>
          <a:noFill/>
        </p:spPr>
        <p:txBody>
          <a:bodyPr wrap="square" rtlCol="0" anchor="ctr">
            <a:spAutoFit/>
          </a:bodyPr>
          <a:lstStyle/>
          <a:p>
            <a:r>
              <a:rPr lang="en-US" sz="1800" b="1" i="0" dirty="0">
                <a:solidFill>
                  <a:schemeClr val="bg1"/>
                </a:solidFill>
                <a:latin typeface="+mj-lt"/>
              </a:rPr>
              <a:t>Sparks</a:t>
            </a:r>
          </a:p>
        </p:txBody>
      </p:sp>
    </p:spTree>
    <p:extLst>
      <p:ext uri="{BB962C8B-B14F-4D97-AF65-F5344CB8AC3E}">
        <p14:creationId xmlns:p14="http://schemas.microsoft.com/office/powerpoint/2010/main" val="82567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Title and Sparks Logo">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640868" y="317645"/>
            <a:ext cx="362001" cy="362001"/>
          </a:xfrm>
          <a:prstGeom prst="rect">
            <a:avLst/>
          </a:prstGeom>
        </p:spPr>
      </p:pic>
      <p:sp>
        <p:nvSpPr>
          <p:cNvPr id="9" name="TextBox 8"/>
          <p:cNvSpPr txBox="1"/>
          <p:nvPr userDrawn="1"/>
        </p:nvSpPr>
        <p:spPr>
          <a:xfrm>
            <a:off x="7904557" y="313979"/>
            <a:ext cx="921228" cy="369332"/>
          </a:xfrm>
          <a:prstGeom prst="rect">
            <a:avLst/>
          </a:prstGeom>
          <a:noFill/>
        </p:spPr>
        <p:txBody>
          <a:bodyPr wrap="square" rtlCol="0" anchor="ctr">
            <a:spAutoFit/>
          </a:bodyPr>
          <a:lstStyle/>
          <a:p>
            <a:r>
              <a:rPr lang="en-US" sz="1800" b="1" i="0" dirty="0">
                <a:solidFill>
                  <a:schemeClr val="bg1"/>
                </a:solidFill>
                <a:latin typeface="+mj-lt"/>
              </a:rPr>
              <a:t>Sparks</a:t>
            </a:r>
          </a:p>
        </p:txBody>
      </p:sp>
      <p:pic>
        <p:nvPicPr>
          <p:cNvPr id="2" name="Picture 1">
            <a:extLst>
              <a:ext uri="{FF2B5EF4-FFF2-40B4-BE49-F238E27FC236}">
                <a16:creationId xmlns:a16="http://schemas.microsoft.com/office/drawing/2014/main" id="{72AEE739-97C1-510E-D363-113D9C4EAE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29557"/>
            <a:ext cx="9756775" cy="157685"/>
          </a:xfrm>
          <a:prstGeom prst="rect">
            <a:avLst/>
          </a:prstGeom>
        </p:spPr>
      </p:pic>
    </p:spTree>
    <p:extLst>
      <p:ext uri="{BB962C8B-B14F-4D97-AF65-F5344CB8AC3E}">
        <p14:creationId xmlns:p14="http://schemas.microsoft.com/office/powerpoint/2010/main" val="366089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Title and Sparks Logo and Circle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640868" y="317645"/>
            <a:ext cx="362001" cy="362001"/>
          </a:xfrm>
          <a:prstGeom prst="rect">
            <a:avLst/>
          </a:prstGeom>
        </p:spPr>
      </p:pic>
      <p:sp>
        <p:nvSpPr>
          <p:cNvPr id="9" name="TextBox 8"/>
          <p:cNvSpPr txBox="1"/>
          <p:nvPr userDrawn="1"/>
        </p:nvSpPr>
        <p:spPr>
          <a:xfrm>
            <a:off x="7904557" y="313979"/>
            <a:ext cx="921228" cy="369332"/>
          </a:xfrm>
          <a:prstGeom prst="rect">
            <a:avLst/>
          </a:prstGeom>
          <a:noFill/>
        </p:spPr>
        <p:txBody>
          <a:bodyPr wrap="square" rtlCol="0" anchor="ctr">
            <a:spAutoFit/>
          </a:bodyPr>
          <a:lstStyle/>
          <a:p>
            <a:r>
              <a:rPr lang="en-US" sz="1800" b="1" i="0" dirty="0">
                <a:solidFill>
                  <a:schemeClr val="bg1"/>
                </a:solidFill>
                <a:latin typeface="+mj-lt"/>
              </a:rPr>
              <a:t>Sparks</a:t>
            </a:r>
          </a:p>
        </p:txBody>
      </p:sp>
      <p:pic>
        <p:nvPicPr>
          <p:cNvPr id="2" name="Picture 1">
            <a:extLst>
              <a:ext uri="{FF2B5EF4-FFF2-40B4-BE49-F238E27FC236}">
                <a16:creationId xmlns:a16="http://schemas.microsoft.com/office/drawing/2014/main" id="{AC79605E-E472-6662-4FA2-194D6AD1B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29557"/>
            <a:ext cx="9756775" cy="157685"/>
          </a:xfrm>
          <a:prstGeom prst="rect">
            <a:avLst/>
          </a:prstGeom>
        </p:spPr>
      </p:pic>
    </p:spTree>
    <p:extLst>
      <p:ext uri="{BB962C8B-B14F-4D97-AF65-F5344CB8AC3E}">
        <p14:creationId xmlns:p14="http://schemas.microsoft.com/office/powerpoint/2010/main" val="280645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 2 Headin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1121" y="923599"/>
            <a:ext cx="8230246"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362" y="1379009"/>
            <a:ext cx="8229763" cy="1500075"/>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282" y="3078633"/>
            <a:ext cx="8222146"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p:nvPr>
        </p:nvSpPr>
        <p:spPr>
          <a:xfrm>
            <a:off x="771524" y="3534043"/>
            <a:ext cx="8221664" cy="1500075"/>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703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 2 Headin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1281" y="923599"/>
            <a:ext cx="3848485"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3" y="1379009"/>
            <a:ext cx="3848259" cy="1512630"/>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13" name="Text Placeholder 2"/>
          <p:cNvSpPr>
            <a:spLocks noGrp="1"/>
          </p:cNvSpPr>
          <p:nvPr>
            <p:ph type="body" sz="quarter" idx="12" hasCustomPrompt="1"/>
          </p:nvPr>
        </p:nvSpPr>
        <p:spPr>
          <a:xfrm>
            <a:off x="5132318" y="925871"/>
            <a:ext cx="3868768"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4" name="Text Placeholder 11"/>
          <p:cNvSpPr>
            <a:spLocks noGrp="1"/>
          </p:cNvSpPr>
          <p:nvPr>
            <p:ph type="body" sz="quarter" idx="13"/>
          </p:nvPr>
        </p:nvSpPr>
        <p:spPr>
          <a:xfrm>
            <a:off x="5132584" y="1381281"/>
            <a:ext cx="3868541" cy="1512630"/>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sz="quarter" idx="14" hasCustomPrompt="1"/>
          </p:nvPr>
        </p:nvSpPr>
        <p:spPr>
          <a:xfrm>
            <a:off x="771261" y="3067993"/>
            <a:ext cx="3850778"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9" name="Text Placeholder 11"/>
          <p:cNvSpPr>
            <a:spLocks noGrp="1"/>
          </p:cNvSpPr>
          <p:nvPr>
            <p:ph type="body" sz="quarter" idx="15"/>
          </p:nvPr>
        </p:nvSpPr>
        <p:spPr>
          <a:xfrm>
            <a:off x="771503" y="3523403"/>
            <a:ext cx="3850552" cy="1512630"/>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sz="quarter" idx="16" hasCustomPrompt="1"/>
          </p:nvPr>
        </p:nvSpPr>
        <p:spPr>
          <a:xfrm>
            <a:off x="5134590" y="3070265"/>
            <a:ext cx="3868768"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1" name="Text Placeholder 11"/>
          <p:cNvSpPr>
            <a:spLocks noGrp="1"/>
          </p:cNvSpPr>
          <p:nvPr>
            <p:ph type="body" sz="quarter" idx="17"/>
          </p:nvPr>
        </p:nvSpPr>
        <p:spPr>
          <a:xfrm>
            <a:off x="5134856" y="3525675"/>
            <a:ext cx="3868541" cy="1512630"/>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0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 1 Heading w/ 1 Sub-Headin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1283" y="923599"/>
            <a:ext cx="8230084"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4" y="1379009"/>
            <a:ext cx="8229601" cy="1590333"/>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443" y="3157289"/>
            <a:ext cx="8238623"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p:nvPr>
        </p:nvSpPr>
        <p:spPr>
          <a:xfrm>
            <a:off x="771686" y="3612699"/>
            <a:ext cx="8238139" cy="1416501"/>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25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1 Heading w/ 1 Sub-Headin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1281" y="923599"/>
            <a:ext cx="3848485"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3" y="1379009"/>
            <a:ext cx="3848259" cy="1590334"/>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13" name="Text Placeholder 2"/>
          <p:cNvSpPr>
            <a:spLocks noGrp="1"/>
          </p:cNvSpPr>
          <p:nvPr>
            <p:ph type="body" sz="quarter" idx="12" hasCustomPrompt="1"/>
          </p:nvPr>
        </p:nvSpPr>
        <p:spPr>
          <a:xfrm>
            <a:off x="5132318" y="925871"/>
            <a:ext cx="3868768"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4" name="Text Placeholder 11"/>
          <p:cNvSpPr>
            <a:spLocks noGrp="1"/>
          </p:cNvSpPr>
          <p:nvPr>
            <p:ph type="body" sz="quarter" idx="13"/>
          </p:nvPr>
        </p:nvSpPr>
        <p:spPr>
          <a:xfrm>
            <a:off x="5132584" y="1381281"/>
            <a:ext cx="3868541" cy="1590334"/>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type="body" sz="quarter" idx="14" hasCustomPrompt="1"/>
          </p:nvPr>
        </p:nvSpPr>
        <p:spPr>
          <a:xfrm>
            <a:off x="771261" y="3136817"/>
            <a:ext cx="3850778" cy="407249"/>
          </a:xfrm>
          <a:prstGeom prst="rect">
            <a:avLst/>
          </a:prstGeom>
        </p:spPr>
        <p:txBody>
          <a:bodyPr anchor="t"/>
          <a:lstStyle>
            <a:lvl1pPr>
              <a:defRPr lang="en-US" sz="1800" cap="none" baseline="0" dirty="0">
                <a:solidFill>
                  <a:srgbClr val="8CC443"/>
                </a:solidFill>
                <a:latin typeface="+mj-lt"/>
              </a:defRPr>
            </a:lvl1pPr>
          </a:lstStyle>
          <a:p>
            <a:pPr marL="0" lvl="0" indent="0">
              <a:buNone/>
            </a:pPr>
            <a:r>
              <a:rPr lang="en-US" dirty="0"/>
              <a:t>Edit master text styles</a:t>
            </a:r>
          </a:p>
        </p:txBody>
      </p:sp>
      <p:sp>
        <p:nvSpPr>
          <p:cNvPr id="19" name="Text Placeholder 11"/>
          <p:cNvSpPr>
            <a:spLocks noGrp="1"/>
          </p:cNvSpPr>
          <p:nvPr>
            <p:ph type="body" sz="quarter" idx="15"/>
          </p:nvPr>
        </p:nvSpPr>
        <p:spPr>
          <a:xfrm>
            <a:off x="771503" y="3592227"/>
            <a:ext cx="3850552" cy="1436973"/>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2"/>
          <p:cNvSpPr>
            <a:spLocks noGrp="1"/>
          </p:cNvSpPr>
          <p:nvPr>
            <p:ph type="body" sz="quarter" idx="16" hasCustomPrompt="1"/>
          </p:nvPr>
        </p:nvSpPr>
        <p:spPr>
          <a:xfrm>
            <a:off x="5134590" y="3139089"/>
            <a:ext cx="3868768"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1" name="Text Placeholder 11"/>
          <p:cNvSpPr>
            <a:spLocks noGrp="1"/>
          </p:cNvSpPr>
          <p:nvPr>
            <p:ph type="body" sz="quarter" idx="17"/>
          </p:nvPr>
        </p:nvSpPr>
        <p:spPr>
          <a:xfrm>
            <a:off x="5134856" y="3594499"/>
            <a:ext cx="3868541" cy="1436973"/>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90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 1 Heading w/ 2 Sub-Headin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771283" y="923599"/>
            <a:ext cx="8230084"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4" y="1379009"/>
            <a:ext cx="8229601" cy="990565"/>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443" y="2482524"/>
            <a:ext cx="8238623"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p:nvPr>
        </p:nvSpPr>
        <p:spPr>
          <a:xfrm>
            <a:off x="771686" y="2937934"/>
            <a:ext cx="8238139" cy="802945"/>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5" name="Text Placeholder 2"/>
          <p:cNvSpPr>
            <a:spLocks noGrp="1"/>
          </p:cNvSpPr>
          <p:nvPr>
            <p:ph type="body" sz="quarter" idx="14" hasCustomPrompt="1"/>
          </p:nvPr>
        </p:nvSpPr>
        <p:spPr>
          <a:xfrm>
            <a:off x="773715" y="3774514"/>
            <a:ext cx="8238623"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6" name="Text Placeholder 11"/>
          <p:cNvSpPr>
            <a:spLocks noGrp="1"/>
          </p:cNvSpPr>
          <p:nvPr>
            <p:ph type="body" sz="quarter" idx="15"/>
          </p:nvPr>
        </p:nvSpPr>
        <p:spPr>
          <a:xfrm>
            <a:off x="773958" y="4229924"/>
            <a:ext cx="8238139" cy="802945"/>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8021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 1 Heading w/ 2 Sub-Head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7050" y="3623487"/>
            <a:ext cx="3931321" cy="3931321"/>
          </a:xfrm>
          <a:prstGeom prst="rect">
            <a:avLst/>
          </a:prstGeom>
        </p:spPr>
      </p:pic>
      <p:sp>
        <p:nvSpPr>
          <p:cNvPr id="3" name="Text Placeholder 2"/>
          <p:cNvSpPr>
            <a:spLocks noGrp="1"/>
          </p:cNvSpPr>
          <p:nvPr>
            <p:ph type="body" sz="quarter" idx="10" hasCustomPrompt="1"/>
          </p:nvPr>
        </p:nvSpPr>
        <p:spPr>
          <a:xfrm>
            <a:off x="771284" y="923599"/>
            <a:ext cx="3796616"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2" name="Text Placeholder 11"/>
          <p:cNvSpPr>
            <a:spLocks noGrp="1"/>
          </p:cNvSpPr>
          <p:nvPr>
            <p:ph type="body" sz="quarter" idx="11"/>
          </p:nvPr>
        </p:nvSpPr>
        <p:spPr>
          <a:xfrm>
            <a:off x="771524" y="1379009"/>
            <a:ext cx="3796393" cy="1078173"/>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Title 3"/>
          <p:cNvSpPr>
            <a:spLocks noGrp="1"/>
          </p:cNvSpPr>
          <p:nvPr>
            <p:ph type="title"/>
          </p:nvPr>
        </p:nvSpPr>
        <p:spPr/>
        <p:txBody>
          <a:bodyPr/>
          <a:lstStyle/>
          <a:p>
            <a:r>
              <a:rPr lang="en-US"/>
              <a:t>Click to edit Master title style</a:t>
            </a:r>
          </a:p>
        </p:txBody>
      </p:sp>
      <p:sp>
        <p:nvSpPr>
          <p:cNvPr id="8" name="Text Placeholder 2"/>
          <p:cNvSpPr>
            <a:spLocks noGrp="1"/>
          </p:cNvSpPr>
          <p:nvPr>
            <p:ph type="body" sz="quarter" idx="12" hasCustomPrompt="1"/>
          </p:nvPr>
        </p:nvSpPr>
        <p:spPr>
          <a:xfrm>
            <a:off x="771444" y="2502188"/>
            <a:ext cx="3800555"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0" name="Text Placeholder 11"/>
          <p:cNvSpPr>
            <a:spLocks noGrp="1"/>
          </p:cNvSpPr>
          <p:nvPr>
            <p:ph type="body" sz="quarter" idx="13"/>
          </p:nvPr>
        </p:nvSpPr>
        <p:spPr>
          <a:xfrm>
            <a:off x="771687" y="2957598"/>
            <a:ext cx="3800332" cy="802945"/>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5" name="Text Placeholder 2"/>
          <p:cNvSpPr>
            <a:spLocks noGrp="1"/>
          </p:cNvSpPr>
          <p:nvPr>
            <p:ph type="body" sz="quarter" idx="14" hasCustomPrompt="1"/>
          </p:nvPr>
        </p:nvSpPr>
        <p:spPr>
          <a:xfrm>
            <a:off x="773716" y="3794178"/>
            <a:ext cx="3800555"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16" name="Text Placeholder 11"/>
          <p:cNvSpPr>
            <a:spLocks noGrp="1"/>
          </p:cNvSpPr>
          <p:nvPr>
            <p:ph type="body" sz="quarter" idx="15"/>
          </p:nvPr>
        </p:nvSpPr>
        <p:spPr>
          <a:xfrm>
            <a:off x="773959" y="4249589"/>
            <a:ext cx="3800332" cy="779612"/>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21" name="Text Placeholder 2"/>
          <p:cNvSpPr>
            <a:spLocks noGrp="1"/>
          </p:cNvSpPr>
          <p:nvPr>
            <p:ph type="body" sz="quarter" idx="16" hasCustomPrompt="1"/>
          </p:nvPr>
        </p:nvSpPr>
        <p:spPr>
          <a:xfrm>
            <a:off x="5166435" y="925871"/>
            <a:ext cx="3834651" cy="407249"/>
          </a:xfrm>
          <a:prstGeom prst="rect">
            <a:avLst/>
          </a:prstGeom>
        </p:spPr>
        <p:txBody>
          <a:bodyPr anchor="t"/>
          <a:lstStyle>
            <a:lvl1pPr marL="0" indent="0">
              <a:buNone/>
              <a:defRPr sz="1800" cap="all" baseline="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2" name="Text Placeholder 11"/>
          <p:cNvSpPr>
            <a:spLocks noGrp="1"/>
          </p:cNvSpPr>
          <p:nvPr>
            <p:ph type="body" sz="quarter" idx="17"/>
          </p:nvPr>
        </p:nvSpPr>
        <p:spPr>
          <a:xfrm>
            <a:off x="5166700" y="1381281"/>
            <a:ext cx="3834426" cy="1078173"/>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2"/>
          <p:cNvSpPr>
            <a:spLocks noGrp="1"/>
          </p:cNvSpPr>
          <p:nvPr>
            <p:ph type="body" sz="quarter" idx="18" hasCustomPrompt="1"/>
          </p:nvPr>
        </p:nvSpPr>
        <p:spPr>
          <a:xfrm>
            <a:off x="5166169" y="2504460"/>
            <a:ext cx="3838630"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4" name="Text Placeholder 11"/>
          <p:cNvSpPr>
            <a:spLocks noGrp="1"/>
          </p:cNvSpPr>
          <p:nvPr>
            <p:ph type="body" sz="quarter" idx="19"/>
          </p:nvPr>
        </p:nvSpPr>
        <p:spPr>
          <a:xfrm>
            <a:off x="5166435" y="2959870"/>
            <a:ext cx="3838405" cy="802945"/>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25" name="Text Placeholder 2"/>
          <p:cNvSpPr>
            <a:spLocks noGrp="1"/>
          </p:cNvSpPr>
          <p:nvPr>
            <p:ph type="body" sz="quarter" idx="20" hasCustomPrompt="1"/>
          </p:nvPr>
        </p:nvSpPr>
        <p:spPr>
          <a:xfrm>
            <a:off x="5168441" y="3796450"/>
            <a:ext cx="3838630" cy="407249"/>
          </a:xfrm>
          <a:prstGeom prst="rect">
            <a:avLst/>
          </a:prstGeom>
        </p:spPr>
        <p:txBody>
          <a:bodyPr anchor="t"/>
          <a:lstStyle>
            <a:lvl1pPr marL="0" indent="0">
              <a:buNone/>
              <a:defRPr sz="1800" cap="none" baseline="0">
                <a:solidFill>
                  <a:srgbClr val="8CC443"/>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Edit master text styles</a:t>
            </a:r>
          </a:p>
        </p:txBody>
      </p:sp>
      <p:sp>
        <p:nvSpPr>
          <p:cNvPr id="26" name="Text Placeholder 11"/>
          <p:cNvSpPr>
            <a:spLocks noGrp="1"/>
          </p:cNvSpPr>
          <p:nvPr>
            <p:ph type="body" sz="quarter" idx="21"/>
          </p:nvPr>
        </p:nvSpPr>
        <p:spPr>
          <a:xfrm>
            <a:off x="5168707" y="4251861"/>
            <a:ext cx="3838405" cy="779612"/>
          </a:xfrm>
          <a:prstGeom prst="rect">
            <a:avLst/>
          </a:prstGeom>
        </p:spPr>
        <p:txBody>
          <a:bodyPr anchor="t"/>
          <a:lstStyle>
            <a:lvl1pPr marL="0" indent="0">
              <a:buNone/>
              <a:defRPr sz="1400"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4211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1.png"/><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2.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3.png"/><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5" name="Straight Connector 14"/>
          <p:cNvCxnSpPr/>
          <p:nvPr userDrawn="1"/>
        </p:nvCxnSpPr>
        <p:spPr>
          <a:xfrm>
            <a:off x="3938992" y="3167147"/>
            <a:ext cx="5817783" cy="0"/>
          </a:xfrm>
          <a:prstGeom prst="line">
            <a:avLst/>
          </a:prstGeom>
          <a:ln w="12700">
            <a:solidFill>
              <a:schemeClr val="bg1">
                <a:alpha val="6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16200000">
            <a:off x="1011276" y="2693112"/>
            <a:ext cx="5491597" cy="88752"/>
          </a:xfrm>
          <a:prstGeom prst="rect">
            <a:avLst/>
          </a:prstGeom>
        </p:spPr>
      </p:pic>
    </p:spTree>
    <p:extLst>
      <p:ext uri="{BB962C8B-B14F-4D97-AF65-F5344CB8AC3E}">
        <p14:creationId xmlns:p14="http://schemas.microsoft.com/office/powerpoint/2010/main" val="3344159532"/>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lang="en-US" sz="4000" b="1" kern="1200" cap="all" baseline="0" smtClean="0">
          <a:solidFill>
            <a:srgbClr val="8CC44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1" userDrawn="1">
          <p15:clr>
            <a:srgbClr val="F26B43"/>
          </p15:clr>
        </p15:guide>
        <p15:guide id="2" pos="5665" userDrawn="1">
          <p15:clr>
            <a:srgbClr val="F26B43"/>
          </p15:clr>
        </p15:guide>
        <p15:guide id="3" orient="horz" pos="216" userDrawn="1">
          <p15:clr>
            <a:srgbClr val="F26B43"/>
          </p15:clr>
        </p15:guide>
        <p15:guide id="4" orient="horz" pos="31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8640868" y="317318"/>
            <a:ext cx="362001" cy="362001"/>
          </a:xfrm>
          <a:prstGeom prst="rect">
            <a:avLst/>
          </a:prstGeom>
        </p:spPr>
      </p:pic>
      <p:sp>
        <p:nvSpPr>
          <p:cNvPr id="3" name="TextBox 2"/>
          <p:cNvSpPr txBox="1"/>
          <p:nvPr userDrawn="1"/>
        </p:nvSpPr>
        <p:spPr>
          <a:xfrm>
            <a:off x="7904557" y="313652"/>
            <a:ext cx="921228" cy="369332"/>
          </a:xfrm>
          <a:prstGeom prst="rect">
            <a:avLst/>
          </a:prstGeom>
          <a:noFill/>
        </p:spPr>
        <p:txBody>
          <a:bodyPr wrap="square" rtlCol="0" anchor="ctr">
            <a:spAutoFit/>
          </a:bodyPr>
          <a:lstStyle/>
          <a:p>
            <a:r>
              <a:rPr lang="en-US" sz="1800" b="1" i="0" dirty="0">
                <a:solidFill>
                  <a:schemeClr val="bg1"/>
                </a:solidFill>
                <a:latin typeface="+mj-lt"/>
              </a:rPr>
              <a:t>Sparks</a:t>
            </a:r>
          </a:p>
        </p:txBody>
      </p:sp>
      <p:sp>
        <p:nvSpPr>
          <p:cNvPr id="6" name="Title Placeholder 5"/>
          <p:cNvSpPr>
            <a:spLocks noGrp="1"/>
          </p:cNvSpPr>
          <p:nvPr>
            <p:ph type="title"/>
          </p:nvPr>
        </p:nvSpPr>
        <p:spPr>
          <a:xfrm>
            <a:off x="753906" y="141968"/>
            <a:ext cx="6249928" cy="466344"/>
          </a:xfrm>
          <a:prstGeom prst="rect">
            <a:avLst/>
          </a:prstGeom>
        </p:spPr>
        <p:txBody>
          <a:bodyPr vert="horz" lIns="91440" tIns="45720" rIns="91440" bIns="45720" rtlCol="0" anchor="ctr">
            <a:noAutofit/>
          </a:bodyPr>
          <a:lstStyle/>
          <a:p>
            <a:r>
              <a:rPr lang="en-US" dirty="0"/>
              <a:t>Click to edit Master title style</a:t>
            </a:r>
          </a:p>
        </p:txBody>
      </p:sp>
      <p:sp>
        <p:nvSpPr>
          <p:cNvPr id="8" name="TextBox 7"/>
          <p:cNvSpPr txBox="1"/>
          <p:nvPr userDrawn="1"/>
        </p:nvSpPr>
        <p:spPr>
          <a:xfrm>
            <a:off x="6096000" y="5205046"/>
            <a:ext cx="3660775" cy="281354"/>
          </a:xfrm>
          <a:prstGeom prst="rect">
            <a:avLst/>
          </a:prstGeom>
          <a:noFill/>
        </p:spPr>
        <p:txBody>
          <a:bodyPr wrap="square" rtlCol="0">
            <a:spAutoFit/>
          </a:bodyPr>
          <a:lstStyle/>
          <a:p>
            <a:pPr algn="r"/>
            <a:r>
              <a:rPr lang="en-US" sz="1200" dirty="0">
                <a:solidFill>
                  <a:schemeClr val="bg1"/>
                </a:solidFill>
              </a:rPr>
              <a:t>© 2017 Regents of the University of Michigan</a:t>
            </a:r>
          </a:p>
        </p:txBody>
      </p:sp>
      <p:pic>
        <p:nvPicPr>
          <p:cNvPr id="5" name="Picture 4">
            <a:extLst>
              <a:ext uri="{FF2B5EF4-FFF2-40B4-BE49-F238E27FC236}">
                <a16:creationId xmlns:a16="http://schemas.microsoft.com/office/drawing/2014/main" id="{FC3A78EB-0500-9BD0-3D52-7D7EE080E9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729557"/>
            <a:ext cx="9756775" cy="157685"/>
          </a:xfrm>
          <a:prstGeom prst="rect">
            <a:avLst/>
          </a:prstGeom>
        </p:spPr>
      </p:pic>
      <p:pic>
        <p:nvPicPr>
          <p:cNvPr id="4" name="Picture 3" descr="A green star on a black background&#10;&#10;Description automatically generated">
            <a:extLst>
              <a:ext uri="{FF2B5EF4-FFF2-40B4-BE49-F238E27FC236}">
                <a16:creationId xmlns:a16="http://schemas.microsoft.com/office/drawing/2014/main" id="{5A488DF4-2336-C6EE-3DBE-C3BB3EEA9BE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1220" y="58301"/>
            <a:ext cx="577530" cy="633678"/>
          </a:xfrm>
          <a:prstGeom prst="rect">
            <a:avLst/>
          </a:prstGeom>
        </p:spPr>
      </p:pic>
    </p:spTree>
    <p:extLst>
      <p:ext uri="{BB962C8B-B14F-4D97-AF65-F5344CB8AC3E}">
        <p14:creationId xmlns:p14="http://schemas.microsoft.com/office/powerpoint/2010/main" val="380024384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D257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userDrawn="1">
          <p15:clr>
            <a:srgbClr val="F26B43"/>
          </p15:clr>
        </p15:guide>
        <p15:guide id="2" pos="481" userDrawn="1">
          <p15:clr>
            <a:srgbClr val="F26B43"/>
          </p15:clr>
        </p15:guide>
        <p15:guide id="3" pos="5665" userDrawn="1">
          <p15:clr>
            <a:srgbClr val="F26B43"/>
          </p15:clr>
        </p15:guide>
        <p15:guide id="4" orient="horz" pos="21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771524" y="141968"/>
            <a:ext cx="6955949" cy="466344"/>
          </a:xfrm>
          <a:prstGeom prst="rect">
            <a:avLst/>
          </a:prstGeom>
        </p:spPr>
        <p:txBody>
          <a:bodyPr vert="horz" lIns="91440" tIns="45720" rIns="91440" bIns="45720" rtlCol="0" anchor="ctr">
            <a:noAutofit/>
          </a:bodyPr>
          <a:lstStyle/>
          <a:p>
            <a:r>
              <a:rPr lang="en-US" dirty="0"/>
              <a:t>Click to edit Master title style</a:t>
            </a:r>
          </a:p>
        </p:txBody>
      </p:sp>
      <p:pic>
        <p:nvPicPr>
          <p:cNvPr id="11" name="Picture 10"/>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8640868" y="317644"/>
            <a:ext cx="362001" cy="362001"/>
          </a:xfrm>
          <a:prstGeom prst="rect">
            <a:avLst/>
          </a:prstGeom>
        </p:spPr>
      </p:pic>
      <p:sp>
        <p:nvSpPr>
          <p:cNvPr id="12" name="TextBox 11"/>
          <p:cNvSpPr txBox="1"/>
          <p:nvPr userDrawn="1"/>
        </p:nvSpPr>
        <p:spPr>
          <a:xfrm>
            <a:off x="7904557" y="313978"/>
            <a:ext cx="921228" cy="369332"/>
          </a:xfrm>
          <a:prstGeom prst="rect">
            <a:avLst/>
          </a:prstGeom>
          <a:noFill/>
        </p:spPr>
        <p:txBody>
          <a:bodyPr wrap="square" rtlCol="0" anchor="ctr">
            <a:spAutoFit/>
          </a:bodyPr>
          <a:lstStyle/>
          <a:p>
            <a:r>
              <a:rPr lang="en-US" sz="1800" b="1" i="0" dirty="0">
                <a:solidFill>
                  <a:schemeClr val="bg1"/>
                </a:solidFill>
                <a:latin typeface="+mj-lt"/>
              </a:rPr>
              <a:t>Sparks</a:t>
            </a:r>
          </a:p>
        </p:txBody>
      </p:sp>
      <p:sp>
        <p:nvSpPr>
          <p:cNvPr id="9" name="TextBox 8"/>
          <p:cNvSpPr txBox="1"/>
          <p:nvPr userDrawn="1"/>
        </p:nvSpPr>
        <p:spPr>
          <a:xfrm>
            <a:off x="6096000" y="5205046"/>
            <a:ext cx="3660775" cy="281354"/>
          </a:xfrm>
          <a:prstGeom prst="rect">
            <a:avLst/>
          </a:prstGeom>
          <a:noFill/>
        </p:spPr>
        <p:txBody>
          <a:bodyPr wrap="square" rtlCol="0">
            <a:spAutoFit/>
          </a:bodyPr>
          <a:lstStyle/>
          <a:p>
            <a:pPr algn="r"/>
            <a:r>
              <a:rPr lang="en-US" sz="1200" dirty="0">
                <a:solidFill>
                  <a:schemeClr val="bg1"/>
                </a:solidFill>
              </a:rPr>
              <a:t>© 2017 Regents of the University of Michigan</a:t>
            </a:r>
          </a:p>
        </p:txBody>
      </p:sp>
      <p:pic>
        <p:nvPicPr>
          <p:cNvPr id="2" name="Picture 1">
            <a:extLst>
              <a:ext uri="{FF2B5EF4-FFF2-40B4-BE49-F238E27FC236}">
                <a16:creationId xmlns:a16="http://schemas.microsoft.com/office/drawing/2014/main" id="{D61269A2-20CA-8FD0-C000-995256F69BA1}"/>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0" y="729557"/>
            <a:ext cx="9756775" cy="157685"/>
          </a:xfrm>
          <a:prstGeom prst="rect">
            <a:avLst/>
          </a:prstGeom>
        </p:spPr>
      </p:pic>
      <p:pic>
        <p:nvPicPr>
          <p:cNvPr id="4" name="Picture 3" descr="A green star on a black background&#10;&#10;Description automatically generated">
            <a:extLst>
              <a:ext uri="{FF2B5EF4-FFF2-40B4-BE49-F238E27FC236}">
                <a16:creationId xmlns:a16="http://schemas.microsoft.com/office/drawing/2014/main" id="{E26BA556-A7E5-1C05-C8CF-B02B4832129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1220" y="58301"/>
            <a:ext cx="577530" cy="633678"/>
          </a:xfrm>
          <a:prstGeom prst="rect">
            <a:avLst/>
          </a:prstGeom>
        </p:spPr>
      </p:pic>
    </p:spTree>
    <p:extLst>
      <p:ext uri="{BB962C8B-B14F-4D97-AF65-F5344CB8AC3E}">
        <p14:creationId xmlns:p14="http://schemas.microsoft.com/office/powerpoint/2010/main" val="158871401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7" r:id="rId5"/>
    <p:sldLayoutId id="2147483663" r:id="rId6"/>
    <p:sldLayoutId id="2147483664" r:id="rId7"/>
    <p:sldLayoutId id="2147483665" r:id="rId8"/>
    <p:sldLayoutId id="2147483666"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D257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1" userDrawn="1">
          <p15:clr>
            <a:srgbClr val="F26B43"/>
          </p15:clr>
        </p15:guide>
        <p15:guide id="2" pos="5665" userDrawn="1">
          <p15:clr>
            <a:srgbClr val="F26B43"/>
          </p15:clr>
        </p15:guide>
        <p15:guide id="3" orient="horz" pos="216" userDrawn="1">
          <p15:clr>
            <a:srgbClr val="F26B43"/>
          </p15:clr>
        </p15:guide>
        <p15:guide id="4" orient="horz" pos="316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753906" y="141968"/>
            <a:ext cx="6955949" cy="466344"/>
          </a:xfrm>
          <a:prstGeom prst="rect">
            <a:avLst/>
          </a:prstGeom>
        </p:spPr>
        <p:txBody>
          <a:bodyPr vert="horz" lIns="91440" tIns="45720" rIns="91440" bIns="45720" rtlCol="0" anchor="ctr">
            <a:noAutofit/>
          </a:bodyPr>
          <a:lstStyle/>
          <a:p>
            <a:r>
              <a:rPr lang="en-US" dirty="0"/>
              <a:t>Click to edit Master title style</a:t>
            </a:r>
          </a:p>
        </p:txBody>
      </p:sp>
      <p:pic>
        <p:nvPicPr>
          <p:cNvPr id="8" name="Picture 7"/>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640868" y="317643"/>
            <a:ext cx="362001" cy="362001"/>
          </a:xfrm>
          <a:prstGeom prst="rect">
            <a:avLst/>
          </a:prstGeom>
        </p:spPr>
      </p:pic>
      <p:sp>
        <p:nvSpPr>
          <p:cNvPr id="9" name="TextBox 8"/>
          <p:cNvSpPr txBox="1"/>
          <p:nvPr userDrawn="1"/>
        </p:nvSpPr>
        <p:spPr>
          <a:xfrm>
            <a:off x="7904557" y="313977"/>
            <a:ext cx="921228" cy="369332"/>
          </a:xfrm>
          <a:prstGeom prst="rect">
            <a:avLst/>
          </a:prstGeom>
          <a:noFill/>
        </p:spPr>
        <p:txBody>
          <a:bodyPr wrap="square" rtlCol="0" anchor="ctr">
            <a:spAutoFit/>
          </a:bodyPr>
          <a:lstStyle/>
          <a:p>
            <a:r>
              <a:rPr lang="en-US" sz="1800" b="1" i="0" dirty="0">
                <a:solidFill>
                  <a:schemeClr val="bg1"/>
                </a:solidFill>
                <a:latin typeface="+mj-lt"/>
              </a:rPr>
              <a:t>Sparks</a:t>
            </a:r>
          </a:p>
        </p:txBody>
      </p:sp>
      <p:sp>
        <p:nvSpPr>
          <p:cNvPr id="11" name="TextBox 10"/>
          <p:cNvSpPr txBox="1"/>
          <p:nvPr userDrawn="1"/>
        </p:nvSpPr>
        <p:spPr>
          <a:xfrm>
            <a:off x="6096000" y="5205046"/>
            <a:ext cx="3660775" cy="281354"/>
          </a:xfrm>
          <a:prstGeom prst="rect">
            <a:avLst/>
          </a:prstGeom>
          <a:noFill/>
        </p:spPr>
        <p:txBody>
          <a:bodyPr wrap="square" rtlCol="0">
            <a:spAutoFit/>
          </a:bodyPr>
          <a:lstStyle/>
          <a:p>
            <a:pPr algn="r"/>
            <a:r>
              <a:rPr lang="en-US" sz="1200" dirty="0">
                <a:solidFill>
                  <a:schemeClr val="bg1"/>
                </a:solidFill>
              </a:rPr>
              <a:t>© 2017 Regents of the University of Michigan</a:t>
            </a:r>
          </a:p>
        </p:txBody>
      </p:sp>
      <p:pic>
        <p:nvPicPr>
          <p:cNvPr id="2" name="Picture 1">
            <a:extLst>
              <a:ext uri="{FF2B5EF4-FFF2-40B4-BE49-F238E27FC236}">
                <a16:creationId xmlns:a16="http://schemas.microsoft.com/office/drawing/2014/main" id="{6ADBBF67-C6A2-4486-E2F0-C54B478C266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729557"/>
            <a:ext cx="9756775" cy="157685"/>
          </a:xfrm>
          <a:prstGeom prst="rect">
            <a:avLst/>
          </a:prstGeom>
        </p:spPr>
      </p:pic>
      <p:pic>
        <p:nvPicPr>
          <p:cNvPr id="3" name="Picture 2" descr="A green star on a black background&#10;&#10;Description automatically generated">
            <a:extLst>
              <a:ext uri="{FF2B5EF4-FFF2-40B4-BE49-F238E27FC236}">
                <a16:creationId xmlns:a16="http://schemas.microsoft.com/office/drawing/2014/main" id="{E19D9A0D-28E1-C26C-1734-BF36C3E571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220" y="58301"/>
            <a:ext cx="577530" cy="633678"/>
          </a:xfrm>
          <a:prstGeom prst="rect">
            <a:avLst/>
          </a:prstGeom>
        </p:spPr>
      </p:pic>
    </p:spTree>
    <p:extLst>
      <p:ext uri="{BB962C8B-B14F-4D97-AF65-F5344CB8AC3E}">
        <p14:creationId xmlns:p14="http://schemas.microsoft.com/office/powerpoint/2010/main" val="7062697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D257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1" userDrawn="1">
          <p15:clr>
            <a:srgbClr val="F26B43"/>
          </p15:clr>
        </p15:guide>
        <p15:guide id="2" orient="horz" pos="216" userDrawn="1">
          <p15:clr>
            <a:srgbClr val="F26B43"/>
          </p15:clr>
        </p15:guide>
        <p15:guide id="3" pos="5665" userDrawn="1">
          <p15:clr>
            <a:srgbClr val="F26B43"/>
          </p15:clr>
        </p15:guide>
        <p15:guide id="4" orient="horz" pos="316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771524" y="141968"/>
            <a:ext cx="6955949" cy="466344"/>
          </a:xfrm>
          <a:prstGeom prst="rect">
            <a:avLst/>
          </a:prstGeom>
        </p:spPr>
        <p:txBody>
          <a:bodyPr vert="horz" lIns="91440" tIns="45720" rIns="91440" bIns="45720" rtlCol="0" anchor="ctr">
            <a:noAutofit/>
          </a:bodyPr>
          <a:lstStyle/>
          <a:p>
            <a:r>
              <a:rPr lang="en-US" dirty="0"/>
              <a:t>Click to edit Master title style</a:t>
            </a:r>
          </a:p>
        </p:txBody>
      </p:sp>
      <p:sp>
        <p:nvSpPr>
          <p:cNvPr id="4" name="TextBox 3"/>
          <p:cNvSpPr txBox="1"/>
          <p:nvPr userDrawn="1"/>
        </p:nvSpPr>
        <p:spPr>
          <a:xfrm>
            <a:off x="6096000" y="5205046"/>
            <a:ext cx="3660775" cy="281354"/>
          </a:xfrm>
          <a:prstGeom prst="rect">
            <a:avLst/>
          </a:prstGeom>
          <a:noFill/>
        </p:spPr>
        <p:txBody>
          <a:bodyPr wrap="square" rtlCol="0">
            <a:spAutoFit/>
          </a:bodyPr>
          <a:lstStyle/>
          <a:p>
            <a:pPr algn="r"/>
            <a:r>
              <a:rPr lang="en-US" sz="1200" dirty="0">
                <a:solidFill>
                  <a:schemeClr val="bg1"/>
                </a:solidFill>
              </a:rPr>
              <a:t>© 2017 Regents of the University of Michigan</a:t>
            </a:r>
          </a:p>
        </p:txBody>
      </p:sp>
      <p:pic>
        <p:nvPicPr>
          <p:cNvPr id="2" name="Picture 1" descr="A green star on a black background&#10;&#10;Description automatically generated">
            <a:extLst>
              <a:ext uri="{FF2B5EF4-FFF2-40B4-BE49-F238E27FC236}">
                <a16:creationId xmlns:a16="http://schemas.microsoft.com/office/drawing/2014/main" id="{51A19FC3-7E7B-9CD1-F545-F4CFC7A6DC5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220" y="58301"/>
            <a:ext cx="577530" cy="633678"/>
          </a:xfrm>
          <a:prstGeom prst="rect">
            <a:avLst/>
          </a:prstGeom>
        </p:spPr>
      </p:pic>
    </p:spTree>
    <p:extLst>
      <p:ext uri="{BB962C8B-B14F-4D97-AF65-F5344CB8AC3E}">
        <p14:creationId xmlns:p14="http://schemas.microsoft.com/office/powerpoint/2010/main" val="1950612486"/>
      </p:ext>
    </p:extLst>
  </p:cSld>
  <p:clrMap bg1="lt1" tx1="dk1" bg2="lt2" tx2="dk2" accent1="accent1" accent2="accent2" accent3="accent3" accent4="accent4" accent5="accent5" accent6="accent6" hlink="hlink" folHlink="folHlink"/>
  <p:sldLayoutIdLst>
    <p:sldLayoutId id="2147483687"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lang="en-US" sz="2800" b="1" kern="1200" cap="all" baseline="0" smtClean="0">
          <a:solidFill>
            <a:srgbClr val="0D257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81" userDrawn="1">
          <p15:clr>
            <a:srgbClr val="F26B43"/>
          </p15:clr>
        </p15:guide>
        <p15:guide id="3" pos="5665" userDrawn="1">
          <p15:clr>
            <a:srgbClr val="F26B43"/>
          </p15:clr>
        </p15:guide>
        <p15:guide id="4" orient="horz" pos="3168" userDrawn="1">
          <p15:clr>
            <a:srgbClr val="F26B43"/>
          </p15:clr>
        </p15:guide>
        <p15:guide id="5" orient="horz" pos="21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86BF2FE-4095-FEA1-BEFF-5131C26B64BA}"/>
              </a:ext>
            </a:extLst>
          </p:cNvPr>
          <p:cNvSpPr/>
          <p:nvPr/>
        </p:nvSpPr>
        <p:spPr>
          <a:xfrm>
            <a:off x="0" y="4295224"/>
            <a:ext cx="3712798" cy="1191176"/>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3589CF7-941B-F206-0236-C52EBCE44A60}"/>
              </a:ext>
            </a:extLst>
          </p:cNvPr>
          <p:cNvSpPr/>
          <p:nvPr/>
        </p:nvSpPr>
        <p:spPr>
          <a:xfrm>
            <a:off x="0" y="0"/>
            <a:ext cx="3712798" cy="1818816"/>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group of people sitting on a bench&#10;&#10;Description automatically generated">
            <a:extLst>
              <a:ext uri="{FF2B5EF4-FFF2-40B4-BE49-F238E27FC236}">
                <a16:creationId xmlns:a16="http://schemas.microsoft.com/office/drawing/2014/main" id="{4C912AAC-06FD-8B2D-53FC-5F44BCF8A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8817"/>
            <a:ext cx="3712798" cy="2476407"/>
          </a:xfrm>
          <a:prstGeom prst="rect">
            <a:avLst/>
          </a:prstGeom>
        </p:spPr>
      </p:pic>
      <p:sp>
        <p:nvSpPr>
          <p:cNvPr id="8" name="Text Placeholder 7">
            <a:extLst>
              <a:ext uri="{FF2B5EF4-FFF2-40B4-BE49-F238E27FC236}">
                <a16:creationId xmlns:a16="http://schemas.microsoft.com/office/drawing/2014/main" id="{9180F96A-7473-D0E2-F556-81FC5377D91B}"/>
              </a:ext>
            </a:extLst>
          </p:cNvPr>
          <p:cNvSpPr>
            <a:spLocks noGrp="1"/>
          </p:cNvSpPr>
          <p:nvPr>
            <p:ph type="body" sz="quarter" idx="15"/>
          </p:nvPr>
        </p:nvSpPr>
        <p:spPr>
          <a:xfrm>
            <a:off x="6341806" y="3413856"/>
            <a:ext cx="2328922" cy="435417"/>
          </a:xfrm>
        </p:spPr>
        <p:txBody>
          <a:bodyPr/>
          <a:lstStyle/>
          <a:p>
            <a:pPr algn="ctr"/>
            <a:r>
              <a:rPr lang="en-US" sz="1200" i="1" dirty="0">
                <a:solidFill>
                  <a:schemeClr val="tx1"/>
                </a:solidFill>
              </a:rPr>
              <a:t>For educational purposes only</a:t>
            </a:r>
            <a:br>
              <a:rPr lang="en-US" sz="1200" i="1" dirty="0">
                <a:solidFill>
                  <a:schemeClr val="tx1"/>
                </a:solidFill>
              </a:rPr>
            </a:br>
            <a:r>
              <a:rPr lang="en-US" sz="1200" i="1" dirty="0">
                <a:solidFill>
                  <a:schemeClr val="tx1"/>
                </a:solidFill>
              </a:rPr>
              <a:t>Updated June 2025</a:t>
            </a:r>
          </a:p>
          <a:p>
            <a:endParaRPr lang="en-US" dirty="0"/>
          </a:p>
        </p:txBody>
      </p:sp>
      <p:sp>
        <p:nvSpPr>
          <p:cNvPr id="4" name="Title 3"/>
          <p:cNvSpPr>
            <a:spLocks noGrp="1"/>
          </p:cNvSpPr>
          <p:nvPr>
            <p:ph type="title"/>
          </p:nvPr>
        </p:nvSpPr>
        <p:spPr>
          <a:xfrm>
            <a:off x="5563734" y="769440"/>
            <a:ext cx="3885065" cy="355601"/>
          </a:xfrm>
        </p:spPr>
        <p:txBody>
          <a:bodyPr/>
          <a:lstStyle/>
          <a:p>
            <a:r>
              <a:rPr lang="en-US" sz="3600" dirty="0"/>
              <a:t>New jersey Minor consent and Confidentiality Laws</a:t>
            </a:r>
          </a:p>
        </p:txBody>
      </p:sp>
      <p:sp>
        <p:nvSpPr>
          <p:cNvPr id="6" name="TextBox 5"/>
          <p:cNvSpPr txBox="1"/>
          <p:nvPr/>
        </p:nvSpPr>
        <p:spPr>
          <a:xfrm>
            <a:off x="3891302" y="5099855"/>
            <a:ext cx="3308842" cy="283529"/>
          </a:xfrm>
          <a:prstGeom prst="rect">
            <a:avLst/>
          </a:prstGeom>
          <a:noFill/>
        </p:spPr>
        <p:txBody>
          <a:bodyPr wrap="square" rtlCol="0">
            <a:spAutoFit/>
          </a:bodyPr>
          <a:lstStyle/>
          <a:p>
            <a:pPr algn="r"/>
            <a:r>
              <a:rPr lang="en-US" sz="1200" dirty="0">
                <a:solidFill>
                  <a:srgbClr val="0D233D"/>
                </a:solidFill>
              </a:rPr>
              <a:t>© 2025 Regents of the University of Michigan</a:t>
            </a:r>
          </a:p>
        </p:txBody>
      </p:sp>
      <p:pic>
        <p:nvPicPr>
          <p:cNvPr id="5" name="Picture 4" descr="A yellow letter m and blue text&#10;&#10;Description automatically generated">
            <a:extLst>
              <a:ext uri="{FF2B5EF4-FFF2-40B4-BE49-F238E27FC236}">
                <a16:creationId xmlns:a16="http://schemas.microsoft.com/office/drawing/2014/main" id="{18C71ADA-4289-2934-7E63-FDC1035AE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516" y="3928162"/>
            <a:ext cx="1630747" cy="1348085"/>
          </a:xfrm>
          <a:prstGeom prst="rect">
            <a:avLst/>
          </a:prstGeom>
        </p:spPr>
      </p:pic>
      <p:pic>
        <p:nvPicPr>
          <p:cNvPr id="15" name="Picture 14" descr="A blue and green text on a black background&#10;&#10;Description automatically generated">
            <a:extLst>
              <a:ext uri="{FF2B5EF4-FFF2-40B4-BE49-F238E27FC236}">
                <a16:creationId xmlns:a16="http://schemas.microsoft.com/office/drawing/2014/main" id="{5610190B-FAEB-427A-412A-3061FD5A7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512" y="4584831"/>
            <a:ext cx="2957930" cy="691416"/>
          </a:xfrm>
          <a:prstGeom prst="rect">
            <a:avLst/>
          </a:prstGeom>
        </p:spPr>
      </p:pic>
      <p:sp>
        <p:nvSpPr>
          <p:cNvPr id="10" name="TextBox 9">
            <a:extLst>
              <a:ext uri="{FF2B5EF4-FFF2-40B4-BE49-F238E27FC236}">
                <a16:creationId xmlns:a16="http://schemas.microsoft.com/office/drawing/2014/main" id="{2D3E371E-207B-772A-6308-89C8712A06C9}"/>
              </a:ext>
            </a:extLst>
          </p:cNvPr>
          <p:cNvSpPr txBox="1"/>
          <p:nvPr/>
        </p:nvSpPr>
        <p:spPr>
          <a:xfrm>
            <a:off x="0" y="-1"/>
            <a:ext cx="2789382" cy="769441"/>
          </a:xfrm>
          <a:prstGeom prst="rect">
            <a:avLst/>
          </a:prstGeom>
          <a:solidFill>
            <a:srgbClr val="99CC33"/>
          </a:solidFill>
        </p:spPr>
        <p:txBody>
          <a:bodyPr wrap="square" rtlCol="0">
            <a:spAutoFit/>
          </a:bodyPr>
          <a:lstStyle/>
          <a:p>
            <a:r>
              <a:rPr lang="en-US" sz="4400" b="1" dirty="0">
                <a:solidFill>
                  <a:srgbClr val="0D2571"/>
                </a:solidFill>
              </a:rPr>
              <a:t> SPARK</a:t>
            </a:r>
          </a:p>
        </p:txBody>
      </p:sp>
      <p:pic>
        <p:nvPicPr>
          <p:cNvPr id="22" name="Picture 21" descr="A blue text on a black background&#10;&#10;Description automatically generated">
            <a:extLst>
              <a:ext uri="{FF2B5EF4-FFF2-40B4-BE49-F238E27FC236}">
                <a16:creationId xmlns:a16="http://schemas.microsoft.com/office/drawing/2014/main" id="{AC001807-23FF-7F1D-31E3-72A24D96D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550" y="613950"/>
            <a:ext cx="3873310" cy="1549324"/>
          </a:xfrm>
          <a:prstGeom prst="rect">
            <a:avLst/>
          </a:prstGeom>
        </p:spPr>
      </p:pic>
      <p:pic>
        <p:nvPicPr>
          <p:cNvPr id="24" name="Picture 23" descr="A green star on a black background&#10;&#10;Description automatically generated">
            <a:extLst>
              <a:ext uri="{FF2B5EF4-FFF2-40B4-BE49-F238E27FC236}">
                <a16:creationId xmlns:a16="http://schemas.microsoft.com/office/drawing/2014/main" id="{D7FE86AA-6D65-D6D1-CE91-5D5A3B8492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5348" y="712162"/>
            <a:ext cx="1412043" cy="1549325"/>
          </a:xfrm>
          <a:prstGeom prst="rect">
            <a:avLst/>
          </a:prstGeom>
        </p:spPr>
      </p:pic>
      <p:pic>
        <p:nvPicPr>
          <p:cNvPr id="3" name="Picture 2" descr="A close up of a sign&#10;&#10;AI-generated content may be incorrect.">
            <a:extLst>
              <a:ext uri="{FF2B5EF4-FFF2-40B4-BE49-F238E27FC236}">
                <a16:creationId xmlns:a16="http://schemas.microsoft.com/office/drawing/2014/main" id="{13FB9520-5683-AB13-460C-841F9BF015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5348" y="3928162"/>
            <a:ext cx="2535936" cy="905256"/>
          </a:xfrm>
          <a:prstGeom prst="rect">
            <a:avLst/>
          </a:prstGeom>
        </p:spPr>
      </p:pic>
    </p:spTree>
    <p:extLst>
      <p:ext uri="{BB962C8B-B14F-4D97-AF65-F5344CB8AC3E}">
        <p14:creationId xmlns:p14="http://schemas.microsoft.com/office/powerpoint/2010/main" val="356604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in a waiting room&#10;&#10;AI-generated content may be incorrect.">
            <a:extLst>
              <a:ext uri="{FF2B5EF4-FFF2-40B4-BE49-F238E27FC236}">
                <a16:creationId xmlns:a16="http://schemas.microsoft.com/office/drawing/2014/main" id="{5C7E5DF0-B71F-A4E4-FAF9-82734C9CBFE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77" r="16677"/>
          <a:stretch>
            <a:fillRect/>
          </a:stretch>
        </p:blipFill>
        <p:spPr/>
      </p:pic>
      <p:sp>
        <p:nvSpPr>
          <p:cNvPr id="4" name="Text Placeholder 3">
            <a:extLst>
              <a:ext uri="{FF2B5EF4-FFF2-40B4-BE49-F238E27FC236}">
                <a16:creationId xmlns:a16="http://schemas.microsoft.com/office/drawing/2014/main" id="{02F8E76E-03F5-4E27-4C3C-A098A4E8B54B}"/>
              </a:ext>
            </a:extLst>
          </p:cNvPr>
          <p:cNvSpPr>
            <a:spLocks noGrp="1"/>
          </p:cNvSpPr>
          <p:nvPr>
            <p:ph type="body" sz="quarter" idx="10"/>
          </p:nvPr>
        </p:nvSpPr>
        <p:spPr>
          <a:xfrm>
            <a:off x="423090" y="4103765"/>
            <a:ext cx="4074138" cy="888886"/>
          </a:xfrm>
        </p:spPr>
        <p:txBody>
          <a:bodyPr/>
          <a:lstStyle/>
          <a:p>
            <a:pPr marL="0" marR="0" lvl="0" indent="0" algn="ctr" defTabSz="731611"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Roboto"/>
                <a:ea typeface="+mn-ea"/>
                <a:cs typeface="+mn-cs"/>
              </a:rPr>
              <a:t>Can the provider screen Shay for STIs without her mother’s consent? Why or why not?</a:t>
            </a:r>
          </a:p>
          <a:p>
            <a:endParaRPr lang="en-US" dirty="0"/>
          </a:p>
        </p:txBody>
      </p:sp>
      <p:sp>
        <p:nvSpPr>
          <p:cNvPr id="5" name="Text Placeholder 4">
            <a:extLst>
              <a:ext uri="{FF2B5EF4-FFF2-40B4-BE49-F238E27FC236}">
                <a16:creationId xmlns:a16="http://schemas.microsoft.com/office/drawing/2014/main" id="{206D0F7F-F3D7-651E-8499-77C42292842D}"/>
              </a:ext>
            </a:extLst>
          </p:cNvPr>
          <p:cNvSpPr>
            <a:spLocks noGrp="1"/>
          </p:cNvSpPr>
          <p:nvPr>
            <p:ph type="body" sz="quarter" idx="11"/>
          </p:nvPr>
        </p:nvSpPr>
        <p:spPr>
          <a:xfrm>
            <a:off x="642234" y="975387"/>
            <a:ext cx="4073883" cy="2948028"/>
          </a:xfrm>
        </p:spPr>
        <p:txBody>
          <a:bodyPr/>
          <a:lstStyle/>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mn-ea"/>
                <a:cs typeface="Calibri" pitchFamily="34" charset="0"/>
              </a:rPr>
              <a:t>Purpose of visit </a:t>
            </a:r>
            <a:br>
              <a:rPr kumimoji="0" lang="en-US" sz="1800" b="1" i="0" u="none" strike="noStrike" kern="1200" cap="none" spc="0" normalizeH="0" baseline="0" noProof="0" dirty="0">
                <a:ln>
                  <a:noFill/>
                </a:ln>
                <a:solidFill>
                  <a:prstClr val="black"/>
                </a:solidFill>
                <a:effectLst/>
                <a:uLnTx/>
                <a:uFillTx/>
                <a:latin typeface="Roboto"/>
                <a:ea typeface="+mn-ea"/>
                <a:cs typeface="Calibri" pitchFamily="34" charset="0"/>
              </a:rPr>
            </a:br>
            <a:r>
              <a:rPr kumimoji="0" lang="en-US" sz="1800" b="0" i="0" u="none" strike="noStrike" kern="1200" cap="none" spc="0" normalizeH="0" baseline="0" noProof="0" dirty="0">
                <a:ln>
                  <a:noFill/>
                </a:ln>
                <a:solidFill>
                  <a:prstClr val="black"/>
                </a:solidFill>
                <a:effectLst/>
                <a:uLnTx/>
                <a:uFillTx/>
                <a:latin typeface="Roboto"/>
                <a:ea typeface="+mn-ea"/>
                <a:cs typeface="Calibri" pitchFamily="34" charset="0"/>
              </a:rPr>
              <a:t>Sore throat</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mn-ea"/>
                <a:cs typeface="Calibri" pitchFamily="34" charset="0"/>
              </a:rPr>
              <a:t>Issue that emerges from clinician interview </a:t>
            </a:r>
            <a:br>
              <a:rPr kumimoji="0" lang="en-US" sz="1800" b="1" i="0" u="none" strike="noStrike" kern="1200" cap="none" spc="0" normalizeH="0" baseline="0" noProof="0" dirty="0">
                <a:ln>
                  <a:noFill/>
                </a:ln>
                <a:solidFill>
                  <a:prstClr val="black"/>
                </a:solidFill>
                <a:effectLst/>
                <a:uLnTx/>
                <a:uFillTx/>
                <a:latin typeface="Roboto"/>
                <a:ea typeface="+mn-ea"/>
                <a:cs typeface="Calibri" pitchFamily="34" charset="0"/>
              </a:rPr>
            </a:br>
            <a:r>
              <a:rPr kumimoji="0" lang="en-US" sz="1800" b="0" i="0" u="none" strike="noStrike" kern="1200" cap="none" spc="0" normalizeH="0" baseline="0" noProof="0" dirty="0">
                <a:ln>
                  <a:noFill/>
                </a:ln>
                <a:solidFill>
                  <a:prstClr val="black"/>
                </a:solidFill>
                <a:effectLst/>
                <a:uLnTx/>
                <a:uFillTx/>
                <a:latin typeface="Roboto"/>
                <a:ea typeface="+mn-ea"/>
                <a:cs typeface="Calibri" pitchFamily="34" charset="0"/>
              </a:rPr>
              <a:t>Concerned about having a Sexually Transmitted Infection (STI)</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mn-ea"/>
                <a:cs typeface="Calibri" pitchFamily="34" charset="0"/>
              </a:rPr>
              <a:t>Parent information </a:t>
            </a:r>
            <a:br>
              <a:rPr kumimoji="0" lang="en-US" sz="1800" b="1" i="0" u="none" strike="noStrike" kern="1200" cap="none" spc="0" normalizeH="0" baseline="0" noProof="0" dirty="0">
                <a:ln>
                  <a:noFill/>
                </a:ln>
                <a:solidFill>
                  <a:prstClr val="black"/>
                </a:solidFill>
                <a:effectLst/>
                <a:uLnTx/>
                <a:uFillTx/>
                <a:latin typeface="Roboto"/>
                <a:ea typeface="+mn-ea"/>
                <a:cs typeface="Calibri" pitchFamily="34" charset="0"/>
              </a:rPr>
            </a:br>
            <a:r>
              <a:rPr kumimoji="0" lang="en-US" sz="1800" b="0" i="0" u="none" strike="noStrike" kern="1200" cap="none" spc="0" normalizeH="0" baseline="0" noProof="0" dirty="0">
                <a:ln>
                  <a:noFill/>
                </a:ln>
                <a:solidFill>
                  <a:prstClr val="black"/>
                </a:solidFill>
                <a:effectLst/>
                <a:uLnTx/>
                <a:uFillTx/>
                <a:latin typeface="Roboto"/>
                <a:ea typeface="+mn-ea"/>
                <a:cs typeface="Calibri" pitchFamily="34" charset="0"/>
              </a:rPr>
              <a:t>Shay says she is worried her mother will kick her out of the house if she knows Shay is sexually active</a:t>
            </a:r>
          </a:p>
          <a:p>
            <a:endParaRPr lang="en-US" dirty="0"/>
          </a:p>
        </p:txBody>
      </p:sp>
      <p:sp>
        <p:nvSpPr>
          <p:cNvPr id="3" name="Title 2">
            <a:extLst>
              <a:ext uri="{FF2B5EF4-FFF2-40B4-BE49-F238E27FC236}">
                <a16:creationId xmlns:a16="http://schemas.microsoft.com/office/drawing/2014/main" id="{E05B46E1-40F6-848D-64AD-F9D8FBEFEC63}"/>
              </a:ext>
            </a:extLst>
          </p:cNvPr>
          <p:cNvSpPr>
            <a:spLocks noGrp="1"/>
          </p:cNvSpPr>
          <p:nvPr>
            <p:ph type="title"/>
          </p:nvPr>
        </p:nvSpPr>
        <p:spPr/>
        <p:txBody>
          <a:bodyPr/>
          <a:lstStyle/>
          <a:p>
            <a:r>
              <a:rPr lang="en-US" dirty="0"/>
              <a:t>Case Scenario: SHAY, 15 Y/O girl</a:t>
            </a:r>
          </a:p>
        </p:txBody>
      </p:sp>
    </p:spTree>
    <p:extLst>
      <p:ext uri="{BB962C8B-B14F-4D97-AF65-F5344CB8AC3E}">
        <p14:creationId xmlns:p14="http://schemas.microsoft.com/office/powerpoint/2010/main" val="296136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91BBEF-5D09-787D-4320-CECA721AE81B}"/>
              </a:ext>
            </a:extLst>
          </p:cNvPr>
          <p:cNvSpPr>
            <a:spLocks noGrp="1"/>
          </p:cNvSpPr>
          <p:nvPr>
            <p:ph type="body" sz="quarter" idx="11"/>
          </p:nvPr>
        </p:nvSpPr>
        <p:spPr>
          <a:xfrm>
            <a:off x="590771" y="999460"/>
            <a:ext cx="9166004" cy="3657600"/>
          </a:xfrm>
        </p:spPr>
        <p:txBody>
          <a:bodyPr/>
          <a:lstStyle/>
          <a:p>
            <a:pPr marL="0" marR="0" lvl="0" indent="0" algn="l" defTabSz="73161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A parent or legal guardian must provide consent on behalf of a minor (under age 18) before health care services are provided, </a:t>
            </a:r>
            <a:r>
              <a:rPr kumimoji="0" lang="en-US" sz="2000" b="0" i="1" u="none" strike="noStrike" kern="1200" cap="none" spc="0" normalizeH="0" baseline="0" noProof="0" dirty="0">
                <a:ln>
                  <a:noFill/>
                </a:ln>
                <a:solidFill>
                  <a:prstClr val="black"/>
                </a:solidFill>
                <a:effectLst/>
                <a:uLnTx/>
                <a:uFillTx/>
                <a:latin typeface="Roboto"/>
                <a:ea typeface="+mn-ea"/>
                <a:cs typeface="Calibri" pitchFamily="34" charset="0"/>
              </a:rPr>
              <a:t>with </a:t>
            </a:r>
            <a:r>
              <a:rPr kumimoji="0" lang="en-US" sz="2000" b="1" i="1" u="none" strike="noStrike" kern="1200" cap="none" spc="0" normalizeH="0" baseline="0" noProof="0" dirty="0">
                <a:ln>
                  <a:noFill/>
                </a:ln>
                <a:solidFill>
                  <a:prstClr val="black"/>
                </a:solidFill>
                <a:effectLst/>
                <a:uLnTx/>
                <a:uFillTx/>
                <a:latin typeface="Roboto"/>
                <a:ea typeface="+mn-ea"/>
                <a:cs typeface="Calibri" pitchFamily="34" charset="0"/>
              </a:rPr>
              <a:t>several important exceptions</a:t>
            </a:r>
            <a:r>
              <a:rPr kumimoji="0" lang="en-US" sz="2000" b="0" i="1" u="none" strike="noStrike" kern="1200" cap="none" spc="0" normalizeH="0" baseline="0" noProof="0" dirty="0">
                <a:ln>
                  <a:noFill/>
                </a:ln>
                <a:solidFill>
                  <a:prstClr val="black"/>
                </a:solidFill>
                <a:effectLst/>
                <a:uLnTx/>
                <a:uFillTx/>
                <a:latin typeface="Roboto"/>
                <a:ea typeface="+mn-ea"/>
                <a:cs typeface="Calibri" pitchFamily="34" charset="0"/>
              </a:rPr>
              <a:t>:</a:t>
            </a:r>
          </a:p>
          <a:p>
            <a:pPr marL="0" marR="0" lvl="0" indent="0" algn="l" defTabSz="731611"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Roboto"/>
              <a:ea typeface="+mn-ea"/>
              <a:cs typeface="Calibri" pitchFamily="34" charset="0"/>
            </a:endParaRPr>
          </a:p>
          <a:p>
            <a:pPr marL="285750" marR="0" lvl="0"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Emergency care</a:t>
            </a:r>
          </a:p>
          <a:p>
            <a:pPr marL="285750" marR="0" lvl="0"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Care for emancipated minors </a:t>
            </a:r>
          </a:p>
          <a:p>
            <a:pPr marL="971550" lvl="1" indent="-285750" defTabSz="73161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Minors can be emancipated by: court order, marriage, military active duty, or parenthood.</a:t>
            </a:r>
          </a:p>
          <a:p>
            <a:pPr marL="285750" marR="0" lvl="0" indent="-285750" algn="l" defTabSz="7316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Specific health care services related to: </a:t>
            </a:r>
          </a:p>
          <a:p>
            <a:pPr marL="971550" lvl="1" indent="-285750" defTabSz="731611">
              <a:lnSpc>
                <a:spcPct val="100000"/>
              </a:lnSpc>
              <a:spcBef>
                <a:spcPts val="0"/>
              </a:spcBef>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Sexual health</a:t>
            </a:r>
          </a:p>
          <a:p>
            <a:pPr marL="971550" lvl="1" indent="-285750" defTabSz="731611">
              <a:lnSpc>
                <a:spcPct val="100000"/>
              </a:lnSpc>
              <a:spcBef>
                <a:spcPts val="0"/>
              </a:spcBef>
              <a:defRPr/>
            </a:pPr>
            <a:r>
              <a:rPr lang="en-US" sz="2000" dirty="0">
                <a:solidFill>
                  <a:prstClr val="black"/>
                </a:solidFill>
                <a:latin typeface="Roboto"/>
                <a:cs typeface="Calibri" pitchFamily="34" charset="0"/>
              </a:rPr>
              <a:t>Mental health and substance use treatment</a:t>
            </a:r>
          </a:p>
        </p:txBody>
      </p:sp>
      <p:sp>
        <p:nvSpPr>
          <p:cNvPr id="4" name="Title 3">
            <a:extLst>
              <a:ext uri="{FF2B5EF4-FFF2-40B4-BE49-F238E27FC236}">
                <a16:creationId xmlns:a16="http://schemas.microsoft.com/office/drawing/2014/main" id="{EEF233C4-0D5B-1B8A-A834-455B43231157}"/>
              </a:ext>
            </a:extLst>
          </p:cNvPr>
          <p:cNvSpPr>
            <a:spLocks noGrp="1"/>
          </p:cNvSpPr>
          <p:nvPr>
            <p:ph type="title"/>
          </p:nvPr>
        </p:nvSpPr>
        <p:spPr>
          <a:xfrm>
            <a:off x="753905" y="141968"/>
            <a:ext cx="6848373" cy="466344"/>
          </a:xfrm>
        </p:spPr>
        <p:txBody>
          <a:bodyPr/>
          <a:lstStyle/>
          <a:p>
            <a:r>
              <a:rPr lang="en-US" dirty="0"/>
              <a:t>NJ Law: Parental Consent Exceptions</a:t>
            </a:r>
          </a:p>
        </p:txBody>
      </p:sp>
    </p:spTree>
    <p:extLst>
      <p:ext uri="{BB962C8B-B14F-4D97-AF65-F5344CB8AC3E}">
        <p14:creationId xmlns:p14="http://schemas.microsoft.com/office/powerpoint/2010/main" val="40819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1F9B49-ED34-3396-0D93-34B3008E36E1}"/>
              </a:ext>
            </a:extLst>
          </p:cNvPr>
          <p:cNvSpPr>
            <a:spLocks noGrp="1"/>
          </p:cNvSpPr>
          <p:nvPr>
            <p:ph type="body" sz="quarter" idx="11"/>
          </p:nvPr>
        </p:nvSpPr>
        <p:spPr>
          <a:xfrm>
            <a:off x="753905" y="1073888"/>
            <a:ext cx="8221664" cy="365760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Patients under 18 have a right to the following </a:t>
            </a:r>
            <a:r>
              <a:rPr kumimoji="0" lang="en-US" sz="2000" b="1" i="0" u="none" strike="noStrike" kern="1200" cap="none" spc="0" normalizeH="0" baseline="0" noProof="0" dirty="0">
                <a:ln>
                  <a:noFill/>
                </a:ln>
                <a:solidFill>
                  <a:prstClr val="black"/>
                </a:solidFill>
                <a:effectLst/>
                <a:uLnTx/>
                <a:uFillTx/>
                <a:latin typeface="Roboto"/>
                <a:ea typeface="+mn-ea"/>
                <a:cs typeface="Calibri" pitchFamily="34" charset="0"/>
              </a:rPr>
              <a:t>without</a:t>
            </a:r>
            <a:r>
              <a:rPr kumimoji="0" lang="en-US" sz="20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a:t>
            </a:r>
            <a:r>
              <a:rPr kumimoji="0" lang="en-US" sz="2000" b="0" i="0" u="none" strike="noStrike" kern="1200" cap="none" spc="0" normalizeH="0" baseline="0" noProof="0" dirty="0">
                <a:ln>
                  <a:noFill/>
                </a:ln>
                <a:solidFill>
                  <a:prstClr val="black"/>
                </a:solidFill>
                <a:effectLst/>
                <a:uLnTx/>
                <a:uFillTx/>
                <a:latin typeface="Roboto"/>
                <a:ea typeface="+mn-ea"/>
                <a:cs typeface="Calibri" pitchFamily="34" charset="0"/>
              </a:rPr>
              <a:t>parental/guardian consent or knowledge: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Roboto"/>
                <a:ea typeface="Calibri" panose="020F0502020204030204" pitchFamily="34" charset="0"/>
                <a:cs typeface="Calibri" pitchFamily="34" charset="0"/>
              </a:rPr>
              <a:t>Pregnancy testing and prenatal care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Roboto"/>
                <a:ea typeface="Calibri" panose="020F0502020204030204" pitchFamily="34" charset="0"/>
                <a:cs typeface="Calibri" pitchFamily="34" charset="0"/>
              </a:rPr>
              <a:t>Birth control information, contraceptives and abortion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Roboto"/>
                <a:ea typeface="Calibri" panose="020F0502020204030204" pitchFamily="34" charset="0"/>
                <a:cs typeface="Calibri" pitchFamily="34" charset="0"/>
              </a:rPr>
              <a:t>Testing and treatment for sexually transmitted infections (STIs), including HIV (minors aged 13+)</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Roboto"/>
                <a:ea typeface="Calibri" panose="020F0502020204030204" pitchFamily="34" charset="0"/>
                <a:cs typeface="Calibri" pitchFamily="34" charset="0"/>
              </a:rPr>
              <a:t>Substance use assessment and treatment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Roboto"/>
                <a:ea typeface="Calibri" panose="020F0502020204030204" pitchFamily="34" charset="0"/>
                <a:cs typeface="Calibri" pitchFamily="34" charset="0"/>
              </a:rPr>
              <a:t>Outpatient mental health services (minors aged 16+)</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Roboto"/>
                <a:ea typeface="Calibri" panose="020F0502020204030204" pitchFamily="34" charset="0"/>
                <a:cs typeface="Calibri" pitchFamily="34" charset="0"/>
              </a:rPr>
              <a:t>Gender-affirming care</a:t>
            </a:r>
          </a:p>
          <a:p>
            <a:endParaRPr lang="en-US" dirty="0"/>
          </a:p>
        </p:txBody>
      </p:sp>
      <p:sp>
        <p:nvSpPr>
          <p:cNvPr id="4" name="Title 3">
            <a:extLst>
              <a:ext uri="{FF2B5EF4-FFF2-40B4-BE49-F238E27FC236}">
                <a16:creationId xmlns:a16="http://schemas.microsoft.com/office/drawing/2014/main" id="{73245F59-1A7B-70AE-CA3F-AB085CD42AB4}"/>
              </a:ext>
            </a:extLst>
          </p:cNvPr>
          <p:cNvSpPr>
            <a:spLocks noGrp="1"/>
          </p:cNvSpPr>
          <p:nvPr>
            <p:ph type="title"/>
          </p:nvPr>
        </p:nvSpPr>
        <p:spPr>
          <a:xfrm>
            <a:off x="753905" y="141968"/>
            <a:ext cx="7645815" cy="466344"/>
          </a:xfrm>
        </p:spPr>
        <p:txBody>
          <a:bodyPr/>
          <a:lstStyle/>
          <a:p>
            <a:r>
              <a:rPr lang="en-US" dirty="0"/>
              <a:t>NJ Law: Confidentiality/minor Consent</a:t>
            </a:r>
          </a:p>
        </p:txBody>
      </p:sp>
    </p:spTree>
    <p:extLst>
      <p:ext uri="{BB962C8B-B14F-4D97-AF65-F5344CB8AC3E}">
        <p14:creationId xmlns:p14="http://schemas.microsoft.com/office/powerpoint/2010/main" val="212836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34A31-8C43-708E-7456-BADD960F26A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B95A94-A007-2B5A-E65C-45D213B0A267}"/>
              </a:ext>
            </a:extLst>
          </p:cNvPr>
          <p:cNvSpPr>
            <a:spLocks noGrp="1"/>
          </p:cNvSpPr>
          <p:nvPr>
            <p:ph type="body" sz="quarter" idx="11"/>
          </p:nvPr>
        </p:nvSpPr>
        <p:spPr>
          <a:xfrm>
            <a:off x="652098" y="1371600"/>
            <a:ext cx="3968888" cy="3812721"/>
          </a:xfrm>
        </p:spPr>
        <p:txBody>
          <a:bodyPr/>
          <a:lstStyle/>
          <a:p>
            <a:r>
              <a:rPr lang="en-US" sz="2000" dirty="0">
                <a:solidFill>
                  <a:schemeClr val="tx1"/>
                </a:solidFill>
              </a:rPr>
              <a:t>There is no statute explicitly expressing minor consent to PrEP</a:t>
            </a:r>
          </a:p>
          <a:p>
            <a:pPr marL="342900" indent="-342900">
              <a:buFont typeface="Arial" panose="020B0604020202020204" pitchFamily="34" charset="0"/>
              <a:buChar char="•"/>
            </a:pPr>
            <a:r>
              <a:rPr lang="en-US" sz="2000" dirty="0">
                <a:solidFill>
                  <a:schemeClr val="tx1"/>
                </a:solidFill>
              </a:rPr>
              <a:t>Minors may consent to HIV testing and treatment</a:t>
            </a:r>
          </a:p>
          <a:p>
            <a:pPr marL="285750" indent="-285750"/>
            <a:endParaRPr lang="en-US" sz="2000" dirty="0">
              <a:solidFill>
                <a:schemeClr val="tx1"/>
              </a:solidFill>
            </a:endParaRPr>
          </a:p>
        </p:txBody>
      </p:sp>
      <p:sp>
        <p:nvSpPr>
          <p:cNvPr id="4" name="Title 3">
            <a:extLst>
              <a:ext uri="{FF2B5EF4-FFF2-40B4-BE49-F238E27FC236}">
                <a16:creationId xmlns:a16="http://schemas.microsoft.com/office/drawing/2014/main" id="{3E61CD2D-3336-1A83-649E-18EF71E725B5}"/>
              </a:ext>
            </a:extLst>
          </p:cNvPr>
          <p:cNvSpPr>
            <a:spLocks noGrp="1"/>
          </p:cNvSpPr>
          <p:nvPr>
            <p:ph type="title"/>
          </p:nvPr>
        </p:nvSpPr>
        <p:spPr>
          <a:xfrm>
            <a:off x="753905" y="141968"/>
            <a:ext cx="8666541" cy="466344"/>
          </a:xfrm>
        </p:spPr>
        <p:txBody>
          <a:bodyPr/>
          <a:lstStyle/>
          <a:p>
            <a:r>
              <a:rPr lang="en-US" dirty="0"/>
              <a:t>NJ law: Confidentiality/Minor Consent for PREP </a:t>
            </a:r>
          </a:p>
        </p:txBody>
      </p:sp>
      <p:pic>
        <p:nvPicPr>
          <p:cNvPr id="5" name="Picture 4" descr="Pharmacist stocking drawer">
            <a:extLst>
              <a:ext uri="{FF2B5EF4-FFF2-40B4-BE49-F238E27FC236}">
                <a16:creationId xmlns:a16="http://schemas.microsoft.com/office/drawing/2014/main" id="{5E003452-A47C-89FC-9C67-AC9FDE4D5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387" y="1371600"/>
            <a:ext cx="4114800" cy="2743200"/>
          </a:xfrm>
          <a:prstGeom prst="rect">
            <a:avLst/>
          </a:prstGeom>
        </p:spPr>
      </p:pic>
    </p:spTree>
    <p:extLst>
      <p:ext uri="{BB962C8B-B14F-4D97-AF65-F5344CB8AC3E}">
        <p14:creationId xmlns:p14="http://schemas.microsoft.com/office/powerpoint/2010/main" val="414512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F01AF-4FCE-C9E2-082A-8F36741AAEFD}"/>
            </a:ext>
          </a:extLst>
        </p:cNvPr>
        <p:cNvGrpSpPr/>
        <p:nvPr/>
      </p:nvGrpSpPr>
      <p:grpSpPr>
        <a:xfrm>
          <a:off x="0" y="0"/>
          <a:ext cx="0" cy="0"/>
          <a:chOff x="0" y="0"/>
          <a:chExt cx="0" cy="0"/>
        </a:xfrm>
      </p:grpSpPr>
      <p:pic>
        <p:nvPicPr>
          <p:cNvPr id="9" name="Picture Placeholder 8" descr="A person sitting in a waiting room&#10;&#10;AI-generated content may be incorrect.">
            <a:extLst>
              <a:ext uri="{FF2B5EF4-FFF2-40B4-BE49-F238E27FC236}">
                <a16:creationId xmlns:a16="http://schemas.microsoft.com/office/drawing/2014/main" id="{D6E3737B-4D8D-8B46-9696-4F86D2B6DBF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677" r="16677"/>
          <a:stretch>
            <a:fillRect/>
          </a:stretch>
        </p:blipFill>
        <p:spPr/>
      </p:pic>
      <p:sp>
        <p:nvSpPr>
          <p:cNvPr id="4" name="Text Placeholder 3">
            <a:extLst>
              <a:ext uri="{FF2B5EF4-FFF2-40B4-BE49-F238E27FC236}">
                <a16:creationId xmlns:a16="http://schemas.microsoft.com/office/drawing/2014/main" id="{4F2A6DD2-1F83-8FEB-4551-265867F64F78}"/>
              </a:ext>
            </a:extLst>
          </p:cNvPr>
          <p:cNvSpPr>
            <a:spLocks noGrp="1"/>
          </p:cNvSpPr>
          <p:nvPr>
            <p:ph type="body" sz="quarter" idx="10"/>
          </p:nvPr>
        </p:nvSpPr>
        <p:spPr>
          <a:xfrm>
            <a:off x="423090" y="4103765"/>
            <a:ext cx="4074138" cy="888886"/>
          </a:xfrm>
        </p:spPr>
        <p:txBody>
          <a:bodyPr/>
          <a:lstStyle/>
          <a:p>
            <a:pPr marL="0" marR="0" lvl="0" indent="0" algn="ctr" defTabSz="731611"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Roboto"/>
                <a:ea typeface="+mn-ea"/>
                <a:cs typeface="+mn-cs"/>
              </a:rPr>
              <a:t>Can the provider screen Shay for STIs without her mother’s consent? Why or why not?</a:t>
            </a:r>
          </a:p>
          <a:p>
            <a:endParaRPr lang="en-US" dirty="0"/>
          </a:p>
        </p:txBody>
      </p:sp>
      <p:sp>
        <p:nvSpPr>
          <p:cNvPr id="5" name="Text Placeholder 4">
            <a:extLst>
              <a:ext uri="{FF2B5EF4-FFF2-40B4-BE49-F238E27FC236}">
                <a16:creationId xmlns:a16="http://schemas.microsoft.com/office/drawing/2014/main" id="{7F11D6F5-C7B0-02E8-6195-706CE0DFE3F2}"/>
              </a:ext>
            </a:extLst>
          </p:cNvPr>
          <p:cNvSpPr>
            <a:spLocks noGrp="1"/>
          </p:cNvSpPr>
          <p:nvPr>
            <p:ph type="body" sz="quarter" idx="11"/>
          </p:nvPr>
        </p:nvSpPr>
        <p:spPr>
          <a:xfrm>
            <a:off x="642234" y="975387"/>
            <a:ext cx="4073883" cy="2948028"/>
          </a:xfrm>
        </p:spPr>
        <p:txBody>
          <a:bodyPr/>
          <a:lstStyle/>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mn-ea"/>
                <a:cs typeface="Calibri" pitchFamily="34" charset="0"/>
              </a:rPr>
              <a:t>Purpose of visit </a:t>
            </a:r>
            <a:br>
              <a:rPr kumimoji="0" lang="en-US" sz="1800" b="1" i="0" u="none" strike="noStrike" kern="1200" cap="none" spc="0" normalizeH="0" baseline="0" noProof="0" dirty="0">
                <a:ln>
                  <a:noFill/>
                </a:ln>
                <a:solidFill>
                  <a:prstClr val="black"/>
                </a:solidFill>
                <a:effectLst/>
                <a:uLnTx/>
                <a:uFillTx/>
                <a:latin typeface="Roboto"/>
                <a:ea typeface="+mn-ea"/>
                <a:cs typeface="Calibri" pitchFamily="34" charset="0"/>
              </a:rPr>
            </a:br>
            <a:r>
              <a:rPr kumimoji="0" lang="en-US" sz="1800" b="0" i="0" u="none" strike="noStrike" kern="1200" cap="none" spc="0" normalizeH="0" baseline="0" noProof="0" dirty="0">
                <a:ln>
                  <a:noFill/>
                </a:ln>
                <a:solidFill>
                  <a:prstClr val="black"/>
                </a:solidFill>
                <a:effectLst/>
                <a:uLnTx/>
                <a:uFillTx/>
                <a:latin typeface="Roboto"/>
                <a:ea typeface="+mn-ea"/>
                <a:cs typeface="Calibri" pitchFamily="34" charset="0"/>
              </a:rPr>
              <a:t>Sore throat</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mn-ea"/>
                <a:cs typeface="Calibri" pitchFamily="34" charset="0"/>
              </a:rPr>
              <a:t>Issue that emerges from clinician interview </a:t>
            </a:r>
            <a:br>
              <a:rPr kumimoji="0" lang="en-US" sz="1800" b="1" i="0" u="none" strike="noStrike" kern="1200" cap="none" spc="0" normalizeH="0" baseline="0" noProof="0" dirty="0">
                <a:ln>
                  <a:noFill/>
                </a:ln>
                <a:solidFill>
                  <a:prstClr val="black"/>
                </a:solidFill>
                <a:effectLst/>
                <a:uLnTx/>
                <a:uFillTx/>
                <a:latin typeface="Roboto"/>
                <a:ea typeface="+mn-ea"/>
                <a:cs typeface="Calibri" pitchFamily="34" charset="0"/>
              </a:rPr>
            </a:br>
            <a:r>
              <a:rPr kumimoji="0" lang="en-US" sz="1800" b="0" i="0" u="none" strike="noStrike" kern="1200" cap="none" spc="0" normalizeH="0" baseline="0" noProof="0" dirty="0">
                <a:ln>
                  <a:noFill/>
                </a:ln>
                <a:solidFill>
                  <a:prstClr val="black"/>
                </a:solidFill>
                <a:effectLst/>
                <a:uLnTx/>
                <a:uFillTx/>
                <a:latin typeface="Roboto"/>
                <a:ea typeface="+mn-ea"/>
                <a:cs typeface="Calibri" pitchFamily="34" charset="0"/>
              </a:rPr>
              <a:t>Concerned about having a Sexually Transmitted Infection (STI)</a:t>
            </a:r>
          </a:p>
          <a:p>
            <a:pPr marL="10972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mn-ea"/>
                <a:cs typeface="Calibri" pitchFamily="34" charset="0"/>
              </a:rPr>
              <a:t>Parent information </a:t>
            </a:r>
            <a:br>
              <a:rPr kumimoji="0" lang="en-US" sz="1800" b="1" i="0" u="none" strike="noStrike" kern="1200" cap="none" spc="0" normalizeH="0" baseline="0" noProof="0" dirty="0">
                <a:ln>
                  <a:noFill/>
                </a:ln>
                <a:solidFill>
                  <a:prstClr val="black"/>
                </a:solidFill>
                <a:effectLst/>
                <a:uLnTx/>
                <a:uFillTx/>
                <a:latin typeface="Roboto"/>
                <a:ea typeface="+mn-ea"/>
                <a:cs typeface="Calibri" pitchFamily="34" charset="0"/>
              </a:rPr>
            </a:br>
            <a:r>
              <a:rPr kumimoji="0" lang="en-US" sz="1800" b="0" i="0" u="none" strike="noStrike" kern="1200" cap="none" spc="0" normalizeH="0" baseline="0" noProof="0" dirty="0">
                <a:ln>
                  <a:noFill/>
                </a:ln>
                <a:solidFill>
                  <a:prstClr val="black"/>
                </a:solidFill>
                <a:effectLst/>
                <a:uLnTx/>
                <a:uFillTx/>
                <a:latin typeface="Roboto"/>
                <a:ea typeface="+mn-ea"/>
                <a:cs typeface="Calibri" pitchFamily="34" charset="0"/>
              </a:rPr>
              <a:t>Shay says she is worried her mother will kick her out of the house if she knows Shay is sexually active</a:t>
            </a:r>
          </a:p>
          <a:p>
            <a:endParaRPr lang="en-US" dirty="0"/>
          </a:p>
        </p:txBody>
      </p:sp>
      <p:sp>
        <p:nvSpPr>
          <p:cNvPr id="3" name="Title 2">
            <a:extLst>
              <a:ext uri="{FF2B5EF4-FFF2-40B4-BE49-F238E27FC236}">
                <a16:creationId xmlns:a16="http://schemas.microsoft.com/office/drawing/2014/main" id="{7FD454FC-16EB-D714-D2C1-718EDDD4D120}"/>
              </a:ext>
            </a:extLst>
          </p:cNvPr>
          <p:cNvSpPr>
            <a:spLocks noGrp="1"/>
          </p:cNvSpPr>
          <p:nvPr>
            <p:ph type="title"/>
          </p:nvPr>
        </p:nvSpPr>
        <p:spPr/>
        <p:txBody>
          <a:bodyPr/>
          <a:lstStyle/>
          <a:p>
            <a:r>
              <a:rPr lang="en-US" dirty="0"/>
              <a:t>Case Scenario: SHAY, 15 Y/O girl</a:t>
            </a:r>
          </a:p>
        </p:txBody>
      </p:sp>
    </p:spTree>
    <p:extLst>
      <p:ext uri="{BB962C8B-B14F-4D97-AF65-F5344CB8AC3E}">
        <p14:creationId xmlns:p14="http://schemas.microsoft.com/office/powerpoint/2010/main" val="2030983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48F5AE-EF42-429D-9887-290DA841C477}"/>
              </a:ext>
            </a:extLst>
          </p:cNvPr>
          <p:cNvSpPr>
            <a:spLocks noGrp="1"/>
          </p:cNvSpPr>
          <p:nvPr>
            <p:ph type="body" sz="quarter" idx="11"/>
          </p:nvPr>
        </p:nvSpPr>
        <p:spPr>
          <a:xfrm>
            <a:off x="256035" y="1041990"/>
            <a:ext cx="4304619" cy="4068853"/>
          </a:xfrm>
        </p:spPr>
        <p:txBody>
          <a:bodyPr/>
          <a:lstStyle/>
          <a:p>
            <a:r>
              <a:rPr lang="en-US" sz="1800" dirty="0">
                <a:solidFill>
                  <a:schemeClr val="tx1"/>
                </a:solidFill>
              </a:rPr>
              <a:t>Health care providers must override the minor’s confidentiality and report if: </a:t>
            </a:r>
          </a:p>
          <a:p>
            <a:endParaRPr lang="en-US" sz="1800" dirty="0">
              <a:solidFill>
                <a:schemeClr val="tx1"/>
              </a:solidFill>
            </a:endParaRPr>
          </a:p>
          <a:p>
            <a:pPr marL="1028700" lvl="1" indent="-342900"/>
            <a:r>
              <a:rPr lang="en-US" sz="1800" dirty="0">
                <a:solidFill>
                  <a:schemeClr val="tx1"/>
                </a:solidFill>
              </a:rPr>
              <a:t>There is suspicion of abuse or neglect by an adult</a:t>
            </a:r>
          </a:p>
          <a:p>
            <a:pPr marL="1028700" lvl="1" indent="-342900"/>
            <a:r>
              <a:rPr lang="en-US" sz="1800" dirty="0">
                <a:solidFill>
                  <a:schemeClr val="tx1"/>
                </a:solidFill>
              </a:rPr>
              <a:t>The minor is a risk to themselves or someone else</a:t>
            </a:r>
          </a:p>
          <a:p>
            <a:pPr marL="1028700" lvl="1" indent="-342900"/>
            <a:r>
              <a:rPr lang="en-US" sz="1800" dirty="0">
                <a:solidFill>
                  <a:schemeClr val="tx1"/>
                </a:solidFill>
              </a:rPr>
              <a:t>The minor is under age 13 and sexually active</a:t>
            </a:r>
          </a:p>
          <a:p>
            <a:pPr marL="1028700" lvl="1" indent="-342900"/>
            <a:r>
              <a:rPr lang="en-US" sz="1800" dirty="0">
                <a:solidFill>
                  <a:schemeClr val="tx1"/>
                </a:solidFill>
              </a:rPr>
              <a:t>The provider may choose to tell the parents about any care provided to the minor patient, for a compelling medical reason</a:t>
            </a:r>
          </a:p>
        </p:txBody>
      </p:sp>
      <p:sp>
        <p:nvSpPr>
          <p:cNvPr id="4" name="Title 3">
            <a:extLst>
              <a:ext uri="{FF2B5EF4-FFF2-40B4-BE49-F238E27FC236}">
                <a16:creationId xmlns:a16="http://schemas.microsoft.com/office/drawing/2014/main" id="{9C22FD83-84E9-7C18-6539-88E3B1AE86D4}"/>
              </a:ext>
            </a:extLst>
          </p:cNvPr>
          <p:cNvSpPr>
            <a:spLocks noGrp="1"/>
          </p:cNvSpPr>
          <p:nvPr>
            <p:ph type="title"/>
          </p:nvPr>
        </p:nvSpPr>
        <p:spPr/>
        <p:txBody>
          <a:bodyPr/>
          <a:lstStyle/>
          <a:p>
            <a:r>
              <a:rPr lang="en-US" dirty="0"/>
              <a:t>New Jersey Law</a:t>
            </a:r>
          </a:p>
        </p:txBody>
      </p:sp>
      <p:sp>
        <p:nvSpPr>
          <p:cNvPr id="5" name="TextBox 4">
            <a:extLst>
              <a:ext uri="{FF2B5EF4-FFF2-40B4-BE49-F238E27FC236}">
                <a16:creationId xmlns:a16="http://schemas.microsoft.com/office/drawing/2014/main" id="{380125EB-4CA1-A7BC-6B59-559849E20437}"/>
              </a:ext>
            </a:extLst>
          </p:cNvPr>
          <p:cNvSpPr txBox="1"/>
          <p:nvPr/>
        </p:nvSpPr>
        <p:spPr>
          <a:xfrm>
            <a:off x="4851524" y="1041990"/>
            <a:ext cx="4649216" cy="3416320"/>
          </a:xfrm>
          <a:prstGeom prst="rect">
            <a:avLst/>
          </a:prstGeom>
          <a:noFill/>
        </p:spPr>
        <p:txBody>
          <a:bodyPr wrap="square">
            <a:spAutoFit/>
          </a:bodyPr>
          <a:lstStyle/>
          <a:p>
            <a:r>
              <a:rPr lang="en-US" sz="1800" dirty="0">
                <a:solidFill>
                  <a:schemeClr val="tx1"/>
                </a:solidFill>
              </a:rPr>
              <a:t>The provider </a:t>
            </a:r>
            <a:r>
              <a:rPr lang="en-US" sz="1800" b="1" dirty="0">
                <a:solidFill>
                  <a:schemeClr val="tx1"/>
                </a:solidFill>
              </a:rPr>
              <a:t>may choose </a:t>
            </a:r>
            <a:r>
              <a:rPr lang="en-US" sz="1800" dirty="0">
                <a:solidFill>
                  <a:schemeClr val="tx1"/>
                </a:solidFill>
              </a:rPr>
              <a:t>to tell the parents about any care provided if they believe it is in the minor’s best interest. </a:t>
            </a:r>
          </a:p>
          <a:p>
            <a:endParaRPr lang="en-US" sz="1800" dirty="0">
              <a:solidFill>
                <a:schemeClr val="tx1"/>
              </a:solidFill>
            </a:endParaRPr>
          </a:p>
          <a:p>
            <a:r>
              <a:rPr lang="en-US" sz="1800" dirty="0">
                <a:solidFill>
                  <a:schemeClr val="tx1"/>
                </a:solidFill>
              </a:rPr>
              <a:t>Minors need a parent/guardian’s permission for: </a:t>
            </a:r>
          </a:p>
          <a:p>
            <a:endParaRPr lang="en-US" sz="1800" dirty="0">
              <a:solidFill>
                <a:schemeClr val="tx1"/>
              </a:solidFill>
            </a:endParaRPr>
          </a:p>
          <a:p>
            <a:pPr marL="285750" indent="-285750">
              <a:buFont typeface="Arial" panose="020B0604020202020204" pitchFamily="34" charset="0"/>
              <a:buChar char="•"/>
            </a:pPr>
            <a:r>
              <a:rPr lang="en-US" sz="1800" dirty="0">
                <a:solidFill>
                  <a:schemeClr val="tx1"/>
                </a:solidFill>
              </a:rPr>
              <a:t>Vaccines </a:t>
            </a:r>
          </a:p>
          <a:p>
            <a:pPr marL="285750" indent="-285750">
              <a:buFont typeface="Arial" panose="020B0604020202020204" pitchFamily="34" charset="0"/>
              <a:buChar char="•"/>
            </a:pPr>
            <a:r>
              <a:rPr lang="en-US" sz="1800" dirty="0">
                <a:solidFill>
                  <a:schemeClr val="tx1"/>
                </a:solidFill>
              </a:rPr>
              <a:t>Mental health medications (minors 16+ can self-consent to outpatient therapy and medications)</a:t>
            </a:r>
          </a:p>
          <a:p>
            <a:pPr marL="285750" indent="-285750">
              <a:buFont typeface="Arial" panose="020B0604020202020204" pitchFamily="34" charset="0"/>
              <a:buChar char="•"/>
            </a:pPr>
            <a:r>
              <a:rPr lang="en-US" sz="1800" dirty="0">
                <a:solidFill>
                  <a:schemeClr val="tx1"/>
                </a:solidFill>
              </a:rPr>
              <a:t>Inpatient mental health treatment</a:t>
            </a:r>
          </a:p>
        </p:txBody>
      </p:sp>
    </p:spTree>
    <p:extLst>
      <p:ext uri="{BB962C8B-B14F-4D97-AF65-F5344CB8AC3E}">
        <p14:creationId xmlns:p14="http://schemas.microsoft.com/office/powerpoint/2010/main" val="422436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talking to a person&#10;&#10;AI-generated content may be incorrect.">
            <a:extLst>
              <a:ext uri="{FF2B5EF4-FFF2-40B4-BE49-F238E27FC236}">
                <a16:creationId xmlns:a16="http://schemas.microsoft.com/office/drawing/2014/main" id="{7C988401-AAD1-8604-7733-8E012C0D184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923" r="16923"/>
          <a:stretch>
            <a:fillRect/>
          </a:stretch>
        </p:blipFill>
        <p:spPr>
          <a:xfrm>
            <a:off x="263869" y="1037141"/>
            <a:ext cx="3859430" cy="3891591"/>
          </a:xfrm>
        </p:spPr>
      </p:pic>
      <p:sp>
        <p:nvSpPr>
          <p:cNvPr id="4" name="Title 3"/>
          <p:cNvSpPr>
            <a:spLocks noGrp="1"/>
          </p:cNvSpPr>
          <p:nvPr>
            <p:ph type="title"/>
          </p:nvPr>
        </p:nvSpPr>
        <p:spPr/>
        <p:txBody>
          <a:bodyPr/>
          <a:lstStyle/>
          <a:p>
            <a:r>
              <a:rPr lang="en-US" dirty="0"/>
              <a:t>CASE SCENARIO: GIOVANNI, 17 Y/O BOY	</a:t>
            </a:r>
          </a:p>
        </p:txBody>
      </p:sp>
      <p:sp>
        <p:nvSpPr>
          <p:cNvPr id="8" name="Text Placeholder 7">
            <a:extLst>
              <a:ext uri="{FF2B5EF4-FFF2-40B4-BE49-F238E27FC236}">
                <a16:creationId xmlns:a16="http://schemas.microsoft.com/office/drawing/2014/main" id="{52F7DBD1-8AF9-506D-E447-1E6670A44C95}"/>
              </a:ext>
            </a:extLst>
          </p:cNvPr>
          <p:cNvSpPr>
            <a:spLocks noGrp="1"/>
          </p:cNvSpPr>
          <p:nvPr>
            <p:ph type="body" sz="quarter" idx="11"/>
          </p:nvPr>
        </p:nvSpPr>
        <p:spPr>
          <a:xfrm>
            <a:off x="4761429" y="1483708"/>
            <a:ext cx="4123109" cy="319461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Calibri"/>
                <a:cs typeface="Times New Roman"/>
              </a:rPr>
              <a:t>Purpose of visit</a:t>
            </a:r>
            <a:br>
              <a:rPr kumimoji="0" lang="en-US" sz="1800" b="1" i="0" u="none" strike="noStrike" kern="1200" cap="none" spc="0" normalizeH="0" baseline="0" noProof="0" dirty="0">
                <a:ln>
                  <a:noFill/>
                </a:ln>
                <a:solidFill>
                  <a:prstClr val="black"/>
                </a:solidFill>
                <a:effectLst/>
                <a:uLnTx/>
                <a:uFillTx/>
                <a:latin typeface="Roboto"/>
                <a:ea typeface="Calibri"/>
                <a:cs typeface="Times New Roman"/>
              </a:rPr>
            </a:br>
            <a:r>
              <a:rPr kumimoji="0" lang="en-US" sz="1800" b="0" i="0" u="none" strike="noStrike" kern="1200" cap="none" spc="0" normalizeH="0" baseline="0" noProof="0" dirty="0">
                <a:ln>
                  <a:noFill/>
                </a:ln>
                <a:solidFill>
                  <a:prstClr val="black"/>
                </a:solidFill>
                <a:effectLst/>
                <a:uLnTx/>
                <a:uFillTx/>
                <a:latin typeface="Roboto"/>
                <a:ea typeface="Calibri"/>
                <a:cs typeface="Times New Roman"/>
              </a:rPr>
              <a:t>Well visit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Calibri"/>
                <a:cs typeface="Times New Roman"/>
              </a:rPr>
              <a:t>Issue that emerges through clinician interview</a:t>
            </a:r>
            <a:br>
              <a:rPr kumimoji="0" lang="en-US" sz="1800" b="1" i="0" u="none" strike="noStrike" kern="1200" cap="none" spc="0" normalizeH="0" baseline="0" noProof="0" dirty="0">
                <a:ln>
                  <a:noFill/>
                </a:ln>
                <a:solidFill>
                  <a:prstClr val="black"/>
                </a:solidFill>
                <a:effectLst/>
                <a:uLnTx/>
                <a:uFillTx/>
                <a:latin typeface="Roboto"/>
                <a:ea typeface="Calibri"/>
                <a:cs typeface="Times New Roman"/>
              </a:rPr>
            </a:br>
            <a:r>
              <a:rPr kumimoji="0" lang="en-US" sz="1800" b="0" i="0" u="none" strike="noStrike" kern="1200" cap="none" spc="0" normalizeH="0" baseline="0" noProof="0" dirty="0">
                <a:ln>
                  <a:noFill/>
                </a:ln>
                <a:solidFill>
                  <a:prstClr val="black"/>
                </a:solidFill>
                <a:effectLst/>
                <a:uLnTx/>
                <a:uFillTx/>
                <a:latin typeface="Roboto"/>
                <a:ea typeface="Calibri"/>
                <a:cs typeface="Times New Roman"/>
              </a:rPr>
              <a:t>States to clinician that he’s concerned about his alcohol use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0" normalizeH="0" baseline="0" noProof="0" dirty="0">
                <a:ln>
                  <a:noFill/>
                </a:ln>
                <a:solidFill>
                  <a:prstClr val="black"/>
                </a:solidFill>
                <a:effectLst/>
                <a:uLnTx/>
                <a:uFillTx/>
                <a:latin typeface="Roboto Condensed"/>
                <a:ea typeface="Calibri"/>
                <a:cs typeface="Times New Roman"/>
              </a:rPr>
              <a:t>Parent information</a:t>
            </a:r>
            <a:br>
              <a:rPr kumimoji="0" lang="en-US" sz="1800" b="1" i="0" u="none" strike="noStrike" kern="1200" cap="none" spc="0" normalizeH="0" baseline="0" noProof="0" dirty="0">
                <a:ln>
                  <a:noFill/>
                </a:ln>
                <a:solidFill>
                  <a:prstClr val="black"/>
                </a:solidFill>
                <a:effectLst/>
                <a:uLnTx/>
                <a:uFillTx/>
                <a:latin typeface="Roboto"/>
                <a:ea typeface="Calibri"/>
                <a:cs typeface="Times New Roman"/>
              </a:rPr>
            </a:br>
            <a:r>
              <a:rPr kumimoji="0" lang="en-US" sz="1800" b="0" i="0" u="none" strike="noStrike" kern="1200" cap="none" spc="0" normalizeH="0" baseline="0" noProof="0" dirty="0">
                <a:ln>
                  <a:noFill/>
                </a:ln>
                <a:solidFill>
                  <a:prstClr val="black"/>
                </a:solidFill>
                <a:effectLst/>
                <a:uLnTx/>
                <a:uFillTx/>
                <a:latin typeface="Roboto"/>
                <a:ea typeface="Calibri"/>
                <a:cs typeface="Times New Roman"/>
              </a:rPr>
              <a:t>Doesn’t want to disappoint parents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1" u="none" strike="noStrike" kern="1200" cap="none" spc="0" normalizeH="0" baseline="0" noProof="0" dirty="0">
                <a:ln>
                  <a:noFill/>
                </a:ln>
                <a:solidFill>
                  <a:prstClr val="black"/>
                </a:solidFill>
                <a:effectLst/>
                <a:uLnTx/>
                <a:uFillTx/>
                <a:latin typeface="Roboto"/>
                <a:ea typeface="+mn-ea"/>
                <a:cs typeface="+mn-cs"/>
              </a:rPr>
              <a:t>Is Giovanni allowed to get outpatient counseling for substance abuse without a parent’s consent?</a:t>
            </a:r>
          </a:p>
        </p:txBody>
      </p:sp>
    </p:spTree>
    <p:extLst>
      <p:ext uri="{BB962C8B-B14F-4D97-AF65-F5344CB8AC3E}">
        <p14:creationId xmlns:p14="http://schemas.microsoft.com/office/powerpoint/2010/main" val="326085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9751" y="1293067"/>
            <a:ext cx="5270090" cy="1815549"/>
          </a:xfrm>
        </p:spPr>
        <p:txBody>
          <a:bodyPr/>
          <a:lstStyle/>
          <a:p>
            <a:r>
              <a:rPr lang="en-US" dirty="0"/>
              <a:t>Thank you!</a:t>
            </a:r>
          </a:p>
        </p:txBody>
      </p:sp>
      <p:sp>
        <p:nvSpPr>
          <p:cNvPr id="3" name="Rectangle 2">
            <a:extLst>
              <a:ext uri="{FF2B5EF4-FFF2-40B4-BE49-F238E27FC236}">
                <a16:creationId xmlns:a16="http://schemas.microsoft.com/office/drawing/2014/main" id="{02F71015-680D-C36B-BD08-9610052384F6}"/>
              </a:ext>
            </a:extLst>
          </p:cNvPr>
          <p:cNvSpPr/>
          <p:nvPr/>
        </p:nvSpPr>
        <p:spPr>
          <a:xfrm>
            <a:off x="0" y="3923780"/>
            <a:ext cx="3711160" cy="1562620"/>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2EF7792-5E11-58F0-E504-08E8660FBE38}"/>
              </a:ext>
            </a:extLst>
          </p:cNvPr>
          <p:cNvPicPr>
            <a:picLocks noChangeAspect="1"/>
          </p:cNvPicPr>
          <p:nvPr/>
        </p:nvPicPr>
        <p:blipFill>
          <a:blip r:embed="rId3"/>
          <a:stretch>
            <a:fillRect/>
          </a:stretch>
        </p:blipFill>
        <p:spPr>
          <a:xfrm>
            <a:off x="0" y="316671"/>
            <a:ext cx="3711160" cy="3607109"/>
          </a:xfrm>
          <a:prstGeom prst="rect">
            <a:avLst/>
          </a:prstGeom>
        </p:spPr>
      </p:pic>
      <p:sp>
        <p:nvSpPr>
          <p:cNvPr id="6" name="Rectangle 5">
            <a:extLst>
              <a:ext uri="{FF2B5EF4-FFF2-40B4-BE49-F238E27FC236}">
                <a16:creationId xmlns:a16="http://schemas.microsoft.com/office/drawing/2014/main" id="{A732182F-579C-B804-E6AF-49490039849F}"/>
              </a:ext>
            </a:extLst>
          </p:cNvPr>
          <p:cNvSpPr/>
          <p:nvPr/>
        </p:nvSpPr>
        <p:spPr>
          <a:xfrm>
            <a:off x="0" y="1"/>
            <a:ext cx="3711160" cy="316670"/>
          </a:xfrm>
          <a:prstGeom prst="rect">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ue and green text on a black background&#10;&#10;Description automatically generated">
            <a:extLst>
              <a:ext uri="{FF2B5EF4-FFF2-40B4-BE49-F238E27FC236}">
                <a16:creationId xmlns:a16="http://schemas.microsoft.com/office/drawing/2014/main" id="{BFA10449-C12C-8C82-093D-219B9A4EE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86" y="4550204"/>
            <a:ext cx="2957930" cy="691416"/>
          </a:xfrm>
          <a:prstGeom prst="rect">
            <a:avLst/>
          </a:prstGeom>
        </p:spPr>
      </p:pic>
      <p:pic>
        <p:nvPicPr>
          <p:cNvPr id="9" name="Picture 8" descr="A green star on a black background&#10;&#10;Description automatically generated">
            <a:extLst>
              <a:ext uri="{FF2B5EF4-FFF2-40B4-BE49-F238E27FC236}">
                <a16:creationId xmlns:a16="http://schemas.microsoft.com/office/drawing/2014/main" id="{6E4814F5-C66B-8B78-DA7D-4DF6BA6ED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710" y="819202"/>
            <a:ext cx="1412043" cy="1549325"/>
          </a:xfrm>
          <a:prstGeom prst="rect">
            <a:avLst/>
          </a:prstGeom>
        </p:spPr>
      </p:pic>
      <p:sp>
        <p:nvSpPr>
          <p:cNvPr id="10" name="TextBox 9">
            <a:extLst>
              <a:ext uri="{FF2B5EF4-FFF2-40B4-BE49-F238E27FC236}">
                <a16:creationId xmlns:a16="http://schemas.microsoft.com/office/drawing/2014/main" id="{AB52A798-9C0B-9BCD-2778-ED48DB0AE204}"/>
              </a:ext>
            </a:extLst>
          </p:cNvPr>
          <p:cNvSpPr txBox="1"/>
          <p:nvPr/>
        </p:nvSpPr>
        <p:spPr>
          <a:xfrm>
            <a:off x="3891302" y="5099855"/>
            <a:ext cx="3308842" cy="283529"/>
          </a:xfrm>
          <a:prstGeom prst="rect">
            <a:avLst/>
          </a:prstGeom>
          <a:noFill/>
        </p:spPr>
        <p:txBody>
          <a:bodyPr wrap="square" rtlCol="0">
            <a:spAutoFit/>
          </a:bodyPr>
          <a:lstStyle/>
          <a:p>
            <a:pPr algn="r"/>
            <a:r>
              <a:rPr lang="en-US" sz="1200" dirty="0">
                <a:solidFill>
                  <a:srgbClr val="0D233D"/>
                </a:solidFill>
              </a:rPr>
              <a:t>© 2025 Regents of the University of Michigan</a:t>
            </a:r>
          </a:p>
        </p:txBody>
      </p:sp>
      <p:pic>
        <p:nvPicPr>
          <p:cNvPr id="11" name="Picture 10" descr="A yellow letter m and blue text&#10;&#10;Description automatically generated">
            <a:extLst>
              <a:ext uri="{FF2B5EF4-FFF2-40B4-BE49-F238E27FC236}">
                <a16:creationId xmlns:a16="http://schemas.microsoft.com/office/drawing/2014/main" id="{42C198EB-DB1C-B48E-11AD-9B9D46D37B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2854" y="3893534"/>
            <a:ext cx="1630747" cy="1348085"/>
          </a:xfrm>
          <a:prstGeom prst="rect">
            <a:avLst/>
          </a:prstGeom>
        </p:spPr>
      </p:pic>
      <p:pic>
        <p:nvPicPr>
          <p:cNvPr id="4" name="Picture 3" descr="A close up of a sign&#10;&#10;AI-generated content may be incorrect.">
            <a:extLst>
              <a:ext uri="{FF2B5EF4-FFF2-40B4-BE49-F238E27FC236}">
                <a16:creationId xmlns:a16="http://schemas.microsoft.com/office/drawing/2014/main" id="{FBF7BBA6-89D6-2FD8-DD82-0B346E8AD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8514" y="3907138"/>
            <a:ext cx="2535936" cy="905256"/>
          </a:xfrm>
          <a:prstGeom prst="rect">
            <a:avLst/>
          </a:prstGeom>
        </p:spPr>
      </p:pic>
    </p:spTree>
    <p:extLst>
      <p:ext uri="{BB962C8B-B14F-4D97-AF65-F5344CB8AC3E}">
        <p14:creationId xmlns:p14="http://schemas.microsoft.com/office/powerpoint/2010/main" val="85048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Onl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w/Pictur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w/Vide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th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HI">
      <a:majorFont>
        <a:latin typeface="Roboto Condense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3590</TotalTime>
  <Words>1662</Words>
  <Application>Microsoft Office PowerPoint</Application>
  <PresentationFormat>Custom</PresentationFormat>
  <Paragraphs>130</Paragraphs>
  <Slides>9</Slides>
  <Notes>9</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9</vt:i4>
      </vt:variant>
    </vt:vector>
  </HeadingPairs>
  <TitlesOfParts>
    <vt:vector size="18" baseType="lpstr">
      <vt:lpstr>Calibri</vt:lpstr>
      <vt:lpstr>Arial</vt:lpstr>
      <vt:lpstr>Roboto</vt:lpstr>
      <vt:lpstr>Roboto Condensed</vt:lpstr>
      <vt:lpstr>Title</vt:lpstr>
      <vt:lpstr>Text Only</vt:lpstr>
      <vt:lpstr>Text w/Pictures</vt:lpstr>
      <vt:lpstr>Text w/Video</vt:lpstr>
      <vt:lpstr>Other</vt:lpstr>
      <vt:lpstr>New jersey Minor consent and Confidentiality Laws</vt:lpstr>
      <vt:lpstr>Case Scenario: SHAY, 15 Y/O girl</vt:lpstr>
      <vt:lpstr>NJ Law: Parental Consent Exceptions</vt:lpstr>
      <vt:lpstr>NJ Law: Confidentiality/minor Consent</vt:lpstr>
      <vt:lpstr>NJ law: Confidentiality/Minor Consent for PREP </vt:lpstr>
      <vt:lpstr>Case Scenario: SHAY, 15 Y/O girl</vt:lpstr>
      <vt:lpstr>New Jersey Law</vt:lpstr>
      <vt:lpstr>CASE SCENARIO: GIOVANNI, 17 Y/O BOY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Cori Kocher</dc:creator>
  <cp:lastModifiedBy>Vasquez, Lauren</cp:lastModifiedBy>
  <cp:revision>262</cp:revision>
  <dcterms:created xsi:type="dcterms:W3CDTF">2016-12-02T20:56:01Z</dcterms:created>
  <dcterms:modified xsi:type="dcterms:W3CDTF">2025-12-16T17:14:58Z</dcterms:modified>
</cp:coreProperties>
</file>