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649" r:id="rId2"/>
    <p:sldMasterId id="2147483658" r:id="rId3"/>
    <p:sldMasterId id="2147483682" r:id="rId4"/>
    <p:sldMasterId id="2147483686" r:id="rId5"/>
  </p:sldMasterIdLst>
  <p:notesMasterIdLst>
    <p:notesMasterId r:id="rId21"/>
  </p:notesMasterIdLst>
  <p:handoutMasterIdLst>
    <p:handoutMasterId r:id="rId22"/>
  </p:handoutMasterIdLst>
  <p:sldIdLst>
    <p:sldId id="256" r:id="rId6"/>
    <p:sldId id="257" r:id="rId7"/>
    <p:sldId id="267" r:id="rId8"/>
    <p:sldId id="272" r:id="rId9"/>
    <p:sldId id="283" r:id="rId10"/>
    <p:sldId id="284" r:id="rId11"/>
    <p:sldId id="278" r:id="rId12"/>
    <p:sldId id="276" r:id="rId13"/>
    <p:sldId id="282" r:id="rId14"/>
    <p:sldId id="281" r:id="rId15"/>
    <p:sldId id="280" r:id="rId16"/>
    <p:sldId id="279" r:id="rId17"/>
    <p:sldId id="275" r:id="rId18"/>
    <p:sldId id="274" r:id="rId19"/>
    <p:sldId id="266" r:id="rId20"/>
  </p:sldIdLst>
  <p:sldSz cx="9756775" cy="5486400"/>
  <p:notesSz cx="6858000" cy="9144000"/>
  <p:embeddedFontLst>
    <p:embeddedFont>
      <p:font typeface="Roboto" panose="02000000000000000000" pitchFamily="2" charset="0"/>
      <p:regular r:id="rId23"/>
      <p:bold r:id="rId24"/>
      <p:italic r:id="rId25"/>
      <p:boldItalic r:id="rId26"/>
    </p:embeddedFont>
    <p:embeddedFont>
      <p:font typeface="Roboto Condensed" panose="02000000000000000000" pitchFamily="2" charset="0"/>
      <p:regular r:id="rId27"/>
      <p:bold r:id="rId28"/>
      <p:italic r:id="rId29"/>
      <p:boldItalic r:id="rId30"/>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3" clrIdx="0">
    <p:extLst>
      <p:ext uri="{19B8F6BF-5375-455C-9EA6-DF929625EA0E}">
        <p15:presenceInfo xmlns:p15="http://schemas.microsoft.com/office/powerpoint/2012/main" userId="Cupit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0099CC"/>
    <a:srgbClr val="0D2571"/>
    <a:srgbClr val="8CC443"/>
    <a:srgbClr val="0D233D"/>
    <a:srgbClr val="B4C7E7"/>
    <a:srgbClr val="8FAADC"/>
    <a:srgbClr val="DAE3F3"/>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54131" autoAdjust="0"/>
  </p:normalViewPr>
  <p:slideViewPr>
    <p:cSldViewPr snapToGrid="0">
      <p:cViewPr varScale="1">
        <p:scale>
          <a:sx n="42" d="100"/>
          <a:sy n="42" d="100"/>
        </p:scale>
        <p:origin x="1872" y="4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50428-6548-4D4D-A496-11AC3E0A0A72}" type="datetimeFigureOut">
              <a:rPr lang="en-US" smtClean="0"/>
              <a:t>10/14/2025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84D98-2A53-4866-977B-6FA0B23AA6DE}" type="slidenum">
              <a:rPr lang="en-US" smtClean="0"/>
              <a:t>‹#›</a:t>
            </a:fld>
            <a:endParaRPr lang="en-US" dirty="0"/>
          </a:p>
        </p:txBody>
      </p:sp>
    </p:spTree>
    <p:extLst>
      <p:ext uri="{BB962C8B-B14F-4D97-AF65-F5344CB8AC3E}">
        <p14:creationId xmlns:p14="http://schemas.microsoft.com/office/powerpoint/2010/main" val="422302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10/14/2025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Florida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30089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600" b="0" dirty="0"/>
              <a:t>Florida House Bill 241, effective July 1, 2021, requires health care providers to obtain written parental or legal guardian consent</a:t>
            </a:r>
            <a:r>
              <a:rPr lang="en-US" sz="1600" dirty="0"/>
              <a:t> before providing services, prescribing medications, or performing medical procedures on a minor, </a:t>
            </a:r>
            <a:r>
              <a:rPr lang="en-US" sz="1600" b="0" dirty="0"/>
              <a:t>unless another law explicitly allows the minor to consent on their own.</a:t>
            </a:r>
          </a:p>
          <a:p>
            <a:pPr>
              <a:buNone/>
            </a:pPr>
            <a:r>
              <a:rPr lang="en-US" sz="1600" b="0" dirty="0"/>
              <a:t>Therefore, all services that minors are legally allowed to consent to under Florida law (e.g., STI testing/treatment, substance use care, pregnancy-related services, limited mental health evaluation) remain unaffected by HB 241.</a:t>
            </a:r>
          </a:p>
          <a:p>
            <a:endParaRPr lang="en-US" sz="1600" b="0" dirty="0"/>
          </a:p>
          <a:p>
            <a:r>
              <a:rPr lang="en-US" dirty="0"/>
              <a:t>While minors may consent to certain components of care such as outpatient mental health counseling, services like psychotropic medications or ongoing therapy still require parental consent under HB 241. In these cases, parents/legal guardians may access related medical records, though some parts (e.g., confidential therapy notes) may remain protected, while others (e.g., prescriptions) are accessible.</a:t>
            </a:r>
          </a:p>
          <a:p>
            <a:endParaRPr lang="en-US" baseline="0" dirty="0"/>
          </a:p>
          <a:p>
            <a:r>
              <a:rPr lang="en-US" baseline="0" dirty="0"/>
              <a:t>For more information on the Parent Bill of Rights:</a:t>
            </a:r>
          </a:p>
          <a:p>
            <a:pPr marL="171450" indent="-171450">
              <a:buFont typeface="Arial" charset="0"/>
              <a:buChar char="•"/>
            </a:pPr>
            <a:r>
              <a:rPr lang="en-US" dirty="0"/>
              <a:t>https://miamimed.com/news/572974/Treating-minors-under-Floridas-new-parental-consent-law.htm </a:t>
            </a:r>
          </a:p>
          <a:p>
            <a:pPr marL="171450" indent="-171450">
              <a:buFont typeface="Arial" charset="0"/>
              <a:buChar char="•"/>
            </a:pPr>
            <a:r>
              <a:rPr lang="en-US" dirty="0"/>
              <a:t>https://www.myfloridahouse.gov/Sections/Bills/billsdetail.aspx?BillId=70313 </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10</a:t>
            </a:fld>
            <a:endParaRPr lang="en-US" dirty="0"/>
          </a:p>
        </p:txBody>
      </p:sp>
    </p:spTree>
    <p:extLst>
      <p:ext uri="{BB962C8B-B14F-4D97-AF65-F5344CB8AC3E}">
        <p14:creationId xmlns:p14="http://schemas.microsoft.com/office/powerpoint/2010/main" val="347584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a:t>Can a minor in the state of Florida give consent for the HPV vaccine?</a:t>
            </a:r>
          </a:p>
          <a:p>
            <a:pPr>
              <a:buNone/>
            </a:pPr>
            <a:r>
              <a:rPr lang="en-US" b="0" dirty="0"/>
              <a:t>The answer in Florida is no. A minor cannot consent for the HPV vaccine. To receive any vaccine, including HPV, a parent or legal guardian must provide written consent and must sign that they received the Vaccine Information Statement (VIS).</a:t>
            </a:r>
          </a:p>
          <a:p>
            <a:pPr>
              <a:buNone/>
            </a:pPr>
            <a:endParaRPr lang="en-US" dirty="0"/>
          </a:p>
          <a:p>
            <a:r>
              <a:rPr lang="en-US" dirty="0"/>
              <a:t>On your handout, you’ll see this toward the bottom. Note that </a:t>
            </a:r>
            <a:r>
              <a:rPr lang="en-US" b="0" dirty="0"/>
              <a:t>mental health medications</a:t>
            </a:r>
            <a:r>
              <a:rPr lang="en-US" dirty="0"/>
              <a:t> also require a parent or legal guardian’s consent.</a:t>
            </a:r>
          </a:p>
        </p:txBody>
      </p:sp>
      <p:sp>
        <p:nvSpPr>
          <p:cNvPr id="4" name="Slide Number Placeholder 3"/>
          <p:cNvSpPr>
            <a:spLocks noGrp="1"/>
          </p:cNvSpPr>
          <p:nvPr>
            <p:ph type="sldNum" sz="quarter" idx="5"/>
          </p:nvPr>
        </p:nvSpPr>
        <p:spPr/>
        <p:txBody>
          <a:bodyPr/>
          <a:lstStyle/>
          <a:p>
            <a:fld id="{DD02C4DE-1B8A-4E20-9B71-ACF1E91FF3F0}" type="slidenum">
              <a:rPr lang="en-US" smtClean="0"/>
              <a:t>11</a:t>
            </a:fld>
            <a:endParaRPr lang="en-US" dirty="0"/>
          </a:p>
        </p:txBody>
      </p:sp>
    </p:spTree>
    <p:extLst>
      <p:ext uri="{BB962C8B-B14F-4D97-AF65-F5344CB8AC3E}">
        <p14:creationId xmlns:p14="http://schemas.microsoft.com/office/powerpoint/2010/main" val="32444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a:t>Now we’re going to review when a minor’s confidentiality must be overridden. Health care providers must override the minor’s confidentiality and report…</a:t>
            </a:r>
          </a:p>
          <a:p>
            <a:pPr marL="537256" lvl="1" indent="-171450">
              <a:buFont typeface="Arial" panose="020B0604020202020204" pitchFamily="34" charset="0"/>
              <a:buChar char="•"/>
            </a:pPr>
            <a:r>
              <a:rPr lang="en-US" dirty="0"/>
              <a:t>If the minor poses a danger to self or others</a:t>
            </a:r>
          </a:p>
          <a:p>
            <a:pPr marL="537256" lvl="1" indent="-171450">
              <a:buFont typeface="Arial" panose="020B0604020202020204" pitchFamily="34" charset="0"/>
              <a:buChar char="•"/>
            </a:pPr>
            <a:r>
              <a:rPr lang="en-US" dirty="0"/>
              <a:t>There is suspicion of abuse or neglect</a:t>
            </a:r>
          </a:p>
          <a:p>
            <a:pPr marL="537256" lvl="1" indent="-171450">
              <a:buFont typeface="Arial" panose="020B0604020202020204" pitchFamily="34" charset="0"/>
              <a:buChar char="•"/>
            </a:pPr>
            <a:r>
              <a:rPr lang="en-US" dirty="0"/>
              <a:t>Sexual activity occurred that was without consent, involved coercion, or was not between peers of similar age or developmental stage</a:t>
            </a:r>
          </a:p>
          <a:p>
            <a:pPr marL="537256" lvl="1" indent="-171450">
              <a:buFont typeface="Arial" panose="020B0604020202020204" pitchFamily="34" charset="0"/>
              <a:buChar char="•"/>
            </a:pPr>
            <a:r>
              <a:rPr lang="en-US" dirty="0"/>
              <a:t>The minor is under age 16 and has engaged in sexual activity with an adult age 24 or older (statutory rape under Florida law)</a:t>
            </a:r>
          </a:p>
          <a:p>
            <a:pPr marL="225425" indent="0">
              <a:spcBef>
                <a:spcPts val="1200"/>
              </a:spcBef>
              <a:buFont typeface="Arial" panose="020B0604020202020204" pitchFamily="34" charset="0"/>
              <a:buNone/>
            </a:pPr>
            <a:endParaRPr lang="en-US" sz="1000" kern="1200" dirty="0">
              <a:solidFill>
                <a:srgbClr val="99CC33"/>
              </a:solidFill>
              <a:effectLst/>
              <a:latin typeface="+mn-lt"/>
              <a:ea typeface="+mn-ea"/>
              <a:cs typeface="Calibri" pitchFamily="34" charset="0"/>
            </a:endParaRPr>
          </a:p>
          <a:p>
            <a:pPr marL="225425" indent="0">
              <a:spcBef>
                <a:spcPts val="1200"/>
              </a:spcBef>
              <a:buFont typeface="Arial" panose="020B0604020202020204" pitchFamily="34" charset="0"/>
              <a:buNone/>
            </a:pPr>
            <a:r>
              <a:rPr lang="en-US" sz="960" kern="1200" dirty="0">
                <a:solidFill>
                  <a:schemeClr val="tx1"/>
                </a:solidFill>
                <a:effectLst/>
                <a:latin typeface="+mn-lt"/>
                <a:ea typeface="+mn-ea"/>
                <a:cs typeface="+mn-cs"/>
              </a:rPr>
              <a:t>Again, this part of the law allows a provider to tell a </a:t>
            </a:r>
            <a:r>
              <a:rPr lang="en-US" sz="1000" dirty="0"/>
              <a:t>parent/legal guardian</a:t>
            </a:r>
            <a:r>
              <a:rPr lang="en-US" sz="960" kern="1200" dirty="0">
                <a:solidFill>
                  <a:schemeClr val="tx1"/>
                </a:solidFill>
                <a:effectLst/>
                <a:latin typeface="+mn-lt"/>
                <a:ea typeface="+mn-ea"/>
                <a:cs typeface="+mn-cs"/>
              </a:rPr>
              <a:t> about these specific confidential services if it’s in the best interest of the young person</a:t>
            </a:r>
            <a:endParaRPr lang="en-US" sz="1000" dirty="0">
              <a:solidFill>
                <a:srgbClr val="99CC33"/>
              </a:solidFill>
              <a:cs typeface="Calibri" pitchFamily="34" charset="0"/>
            </a:endParaRP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12</a:t>
            </a:fld>
            <a:endParaRPr lang="en-US" dirty="0"/>
          </a:p>
        </p:txBody>
      </p:sp>
    </p:spTree>
    <p:extLst>
      <p:ext uri="{BB962C8B-B14F-4D97-AF65-F5344CB8AC3E}">
        <p14:creationId xmlns:p14="http://schemas.microsoft.com/office/powerpoint/2010/main" val="148149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a:t>If Shay’s mother calls the clinic to ask if Shay received an STI test, can this information be released?</a:t>
            </a:r>
            <a:br>
              <a:rPr lang="en-US" dirty="0"/>
            </a:br>
            <a:r>
              <a:rPr lang="en-US" i="1" dirty="0"/>
              <a:t>[Answer: No. Florida law specifically protects the confidentiality of STI services for minors and prohibits health care providers from disclosing information related to STI consultation, examination, or treatment—either directly or indirectly—without the minor’s consent.]</a:t>
            </a:r>
          </a:p>
          <a:p>
            <a:pPr>
              <a:buNone/>
            </a:pPr>
            <a:endParaRPr lang="en-US" dirty="0"/>
          </a:p>
          <a:p>
            <a:pPr>
              <a:buNone/>
            </a:pPr>
            <a:r>
              <a:rPr lang="en-US" b="0" dirty="0"/>
              <a:t>Are there other ways that Shay’s mother could find out that Shay received this service?</a:t>
            </a:r>
            <a:br>
              <a:rPr lang="en-US" b="0" dirty="0"/>
            </a:br>
            <a:r>
              <a:rPr lang="en-US" i="1" dirty="0"/>
              <a:t>[Answer: No, she shouldn’t—Florida law prohibits disclosing STI services in any direct or indirect way, including through billing. If Shay uses their caregiver’s health insurance, an Explanation of Benefits (EOB) is typically generated and sent to the policyholder, which can include details about services received. However, Florida law prohibits STI testing or treatment information from appearing on EOBs unless the minor provides explicit permission.</a:t>
            </a:r>
          </a:p>
          <a:p>
            <a:pPr>
              <a:buNone/>
            </a:pPr>
            <a:r>
              <a:rPr lang="en-US" i="1" dirty="0"/>
              <a:t>That said, confidentiality can still be compromised in other ways—like through out-of-pocket payments, copays, or clinic communications.</a:t>
            </a:r>
          </a:p>
          <a:p>
            <a:r>
              <a:rPr lang="en-US" i="1" dirty="0"/>
              <a:t>For maximum confidentiality, minors should be referred to providers who do not bill insurance and can offer confidential services—such as Title X clinics. For more strategies, refer to the Spark on Confidentiality Best Practices.]</a:t>
            </a:r>
          </a:p>
        </p:txBody>
      </p:sp>
      <p:sp>
        <p:nvSpPr>
          <p:cNvPr id="4" name="Slide Number Placeholder 3"/>
          <p:cNvSpPr>
            <a:spLocks noGrp="1"/>
          </p:cNvSpPr>
          <p:nvPr>
            <p:ph type="sldNum" sz="quarter" idx="5"/>
          </p:nvPr>
        </p:nvSpPr>
        <p:spPr/>
        <p:txBody>
          <a:bodyPr/>
          <a:lstStyle/>
          <a:p>
            <a:fld id="{DD02C4DE-1B8A-4E20-9B71-ACF1E91FF3F0}" type="slidenum">
              <a:rPr lang="en-US" smtClean="0"/>
              <a:t>13</a:t>
            </a:fld>
            <a:endParaRPr lang="en-US" dirty="0"/>
          </a:p>
        </p:txBody>
      </p:sp>
    </p:spTree>
    <p:extLst>
      <p:ext uri="{BB962C8B-B14F-4D97-AF65-F5344CB8AC3E}">
        <p14:creationId xmlns:p14="http://schemas.microsoft.com/office/powerpoint/2010/main" val="4231257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4400" b="0" dirty="0"/>
              <a:t>Let’s take a look at one last scenario. </a:t>
            </a:r>
            <a:r>
              <a:rPr lang="en-US" sz="4400" dirty="0"/>
              <a:t>Giovanni is a 17-year-old who is struggling with a substance use disorder but doesn’t want to tell his family. </a:t>
            </a:r>
            <a:r>
              <a:rPr lang="en-US" sz="4400" b="0" dirty="0"/>
              <a:t>Is Giovanni allowed to get outpatient counseling for substance use without a parent/legal guardian’s consent?</a:t>
            </a:r>
          </a:p>
          <a:p>
            <a:pPr>
              <a:buNone/>
            </a:pPr>
            <a:endParaRPr lang="en-US" sz="4400" b="0" dirty="0"/>
          </a:p>
          <a:p>
            <a:pPr>
              <a:buNone/>
            </a:pPr>
            <a:r>
              <a:rPr lang="en-US" sz="4400" i="1" dirty="0"/>
              <a:t>[Allow a moment for people to respond either silently to themselves or aloud.]</a:t>
            </a:r>
          </a:p>
          <a:p>
            <a:pPr>
              <a:buNone/>
            </a:pPr>
            <a:endParaRPr lang="en-US" sz="4400" i="1" dirty="0"/>
          </a:p>
          <a:p>
            <a:pPr>
              <a:buNone/>
            </a:pPr>
            <a:r>
              <a:rPr lang="en-US" sz="4400" b="0" dirty="0"/>
              <a:t>The answer is yes. </a:t>
            </a:r>
            <a:r>
              <a:rPr lang="en-US" sz="4400" dirty="0"/>
              <a:t>Under Florida law, a minor may consent to outpatient care, treatment, or rehabilitation for substance use without the consent of a parent or legal guardian. </a:t>
            </a:r>
            <a:r>
              <a:rPr lang="en-US" sz="4400" b="0" dirty="0"/>
              <a:t>Additionally,</a:t>
            </a:r>
            <a:r>
              <a:rPr lang="en-US" sz="4400" dirty="0"/>
              <a:t> the law requires that written consent from the minor must be obtained before any information is disclosed to a parent or legal guardian.</a:t>
            </a:r>
          </a:p>
        </p:txBody>
      </p:sp>
      <p:sp>
        <p:nvSpPr>
          <p:cNvPr id="4" name="Slide Number Placeholder 3"/>
          <p:cNvSpPr>
            <a:spLocks noGrp="1"/>
          </p:cNvSpPr>
          <p:nvPr>
            <p:ph type="sldNum" sz="quarter" idx="5"/>
          </p:nvPr>
        </p:nvSpPr>
        <p:spPr/>
        <p:txBody>
          <a:bodyPr/>
          <a:lstStyle/>
          <a:p>
            <a:fld id="{DD02C4DE-1B8A-4E20-9B71-ACF1E91FF3F0}" type="slidenum">
              <a:rPr lang="en-US" smtClean="0"/>
              <a:t>14</a:t>
            </a:fld>
            <a:endParaRPr lang="en-US" dirty="0"/>
          </a:p>
        </p:txBody>
      </p:sp>
    </p:spTree>
    <p:extLst>
      <p:ext uri="{BB962C8B-B14F-4D97-AF65-F5344CB8AC3E}">
        <p14:creationId xmlns:p14="http://schemas.microsoft.com/office/powerpoint/2010/main" val="3732435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 </a:t>
            </a:r>
          </a:p>
          <a:p>
            <a:endParaRPr lang="en-US" sz="1000" i="1" kern="1200" dirty="0">
              <a:solidFill>
                <a:schemeClr val="tx1"/>
              </a:solidFill>
              <a:effectLst/>
              <a:latin typeface="+mn-lt"/>
              <a:ea typeface="+mn-ea"/>
              <a:cs typeface="+mn-cs"/>
            </a:endParaRPr>
          </a:p>
          <a:p>
            <a:r>
              <a:rPr lang="en-US" sz="1000" b="0" i="1" u="none" strike="noStrike" kern="1200" baseline="0" dirty="0">
                <a:solidFill>
                  <a:schemeClr val="tx1"/>
                </a:solidFill>
                <a:latin typeface="+mn-lt"/>
                <a:ea typeface="+mn-ea"/>
                <a:cs typeface="+mn-cs"/>
              </a:rPr>
              <a:t>[Print and post Sparklers in areas your staff can see (e.g., lunchroom).]</a:t>
            </a:r>
            <a:endParaRPr lang="en-US" sz="1400" i="1" dirty="0"/>
          </a:p>
        </p:txBody>
      </p:sp>
      <p:sp>
        <p:nvSpPr>
          <p:cNvPr id="4" name="Slide Number Placeholder 3"/>
          <p:cNvSpPr>
            <a:spLocks noGrp="1"/>
          </p:cNvSpPr>
          <p:nvPr>
            <p:ph type="sldNum" sz="quarter" idx="5"/>
          </p:nvPr>
        </p:nvSpPr>
        <p:spPr/>
        <p:txBody>
          <a:bodyPr/>
          <a:lstStyle/>
          <a:p>
            <a:fld id="{DD02C4DE-1B8A-4E20-9B71-ACF1E91FF3F0}" type="slidenum">
              <a:rPr lang="en-US" smtClean="0"/>
              <a:t>15</a:t>
            </a:fld>
            <a:endParaRPr lang="en-US" dirty="0"/>
          </a:p>
        </p:txBody>
      </p:sp>
    </p:spTree>
    <p:extLst>
      <p:ext uri="{BB962C8B-B14F-4D97-AF65-F5344CB8AC3E}">
        <p14:creationId xmlns:p14="http://schemas.microsoft.com/office/powerpoint/2010/main" val="319058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1000" i="1"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1000" i="1"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1000"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sz="1000" dirty="0"/>
          </a:p>
        </p:txBody>
      </p:sp>
      <p:sp>
        <p:nvSpPr>
          <p:cNvPr id="4" name="Slide Number Placeholder 3"/>
          <p:cNvSpPr>
            <a:spLocks noGrp="1"/>
          </p:cNvSpPr>
          <p:nvPr>
            <p:ph type="sldNum" sz="quarter" idx="5"/>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142242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6A89C-3ED6-443A-FB78-0A0117380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EE1A9-AD88-45F0-EFA2-E65BB7087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27E13-1904-30AF-62E8-83741DA2B894}"/>
              </a:ext>
            </a:extLst>
          </p:cNvPr>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Before we review the laws, it’s important to recognize the difference between consent and confidentiality.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 </a:t>
            </a:r>
            <a:r>
              <a:rPr lang="en-US" sz="960" b="1" i="0" u="none" strike="noStrike" kern="1200" baseline="0" dirty="0">
                <a:solidFill>
                  <a:schemeClr val="tx1"/>
                </a:solidFill>
                <a:latin typeface="+mn-lt"/>
                <a:ea typeface="+mn-ea"/>
                <a:cs typeface="+mn-cs"/>
              </a:rPr>
              <a:t>Consent </a:t>
            </a:r>
            <a:r>
              <a:rPr lang="en-US" sz="960" b="0" i="0" u="none" strike="noStrike" kern="1200" baseline="0" dirty="0">
                <a:solidFill>
                  <a:schemeClr val="tx1"/>
                </a:solidFill>
                <a:latin typeface="+mn-lt"/>
                <a:ea typeface="+mn-ea"/>
                <a:cs typeface="+mn-cs"/>
              </a:rPr>
              <a:t>is permission to act. In general, a parent/legal guardian must give their permission – or “consent” – before their minor child can receive a medical service. However, there are important exceptions where a minor can consent to their own care, without a parent/legal guardian’s permission. We will discuss these exceptions today.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Confidentiality </a:t>
            </a:r>
            <a:r>
              <a:rPr lang="en-US" sz="960" b="0" i="0" u="none" strike="noStrike" kern="1200" baseline="0" dirty="0">
                <a:solidFill>
                  <a:schemeClr val="tx1"/>
                </a:solidFill>
                <a:latin typeface="+mn-lt"/>
                <a:ea typeface="+mn-ea"/>
                <a:cs typeface="+mn-cs"/>
              </a:rPr>
              <a:t>refers to how health care providers and staff keep certain information private.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Consent does not equal confidentiality</a:t>
            </a:r>
            <a:r>
              <a:rPr lang="en-US" sz="960" b="0" i="0" u="none" strike="noStrike" kern="1200" baseline="0" dirty="0">
                <a:solidFill>
                  <a:schemeClr val="tx1"/>
                </a:solidFill>
                <a:latin typeface="+mn-lt"/>
                <a:ea typeface="+mn-ea"/>
                <a:cs typeface="+mn-cs"/>
              </a:rPr>
              <a:t>. </a:t>
            </a:r>
          </a:p>
          <a:p>
            <a:r>
              <a:rPr lang="en-US" sz="960" b="0" i="0" u="none" strike="noStrike" kern="1200" baseline="0" dirty="0">
                <a:solidFill>
                  <a:schemeClr val="tx1"/>
                </a:solidFill>
                <a:latin typeface="+mn-lt"/>
                <a:ea typeface="+mn-ea"/>
                <a:cs typeface="+mn-cs"/>
              </a:rPr>
              <a:t>	o Even if a minor is allowed to consent to a service without a parent/legal guardian’s permission, it does not necessarily mean that the provider is required to keep it confidential. </a:t>
            </a:r>
          </a:p>
          <a:p>
            <a:r>
              <a:rPr lang="en-US" sz="960" b="0" i="0" u="none" strike="noStrike" kern="1200" baseline="0" dirty="0">
                <a:solidFill>
                  <a:schemeClr val="tx1"/>
                </a:solidFill>
                <a:latin typeface="+mn-lt"/>
                <a:ea typeface="+mn-ea"/>
                <a:cs typeface="+mn-cs"/>
              </a:rPr>
              <a:t>	o So, laws can protect a minor’s right to access a specific service, like contraception, but often, it’s up to health care providers and staff to protect a minor’s confidentiality. </a:t>
            </a:r>
          </a:p>
          <a:p>
            <a:endParaRPr lang="en-US" dirty="0"/>
          </a:p>
        </p:txBody>
      </p:sp>
      <p:sp>
        <p:nvSpPr>
          <p:cNvPr id="4" name="Slide Number Placeholder 3">
            <a:extLst>
              <a:ext uri="{FF2B5EF4-FFF2-40B4-BE49-F238E27FC236}">
                <a16:creationId xmlns:a16="http://schemas.microsoft.com/office/drawing/2014/main" id="{D531D27D-27BA-3689-C453-3E30F718F55D}"/>
              </a:ext>
            </a:extLst>
          </p:cNvPr>
          <p:cNvSpPr>
            <a:spLocks noGrp="1"/>
          </p:cNvSpPr>
          <p:nvPr>
            <p:ph type="sldNum" sz="quarter" idx="5"/>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97537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i="0" kern="1200" dirty="0">
                <a:solidFill>
                  <a:schemeClr val="tx1"/>
                </a:solidFill>
                <a:effectLst/>
                <a:latin typeface="+mn-lt"/>
                <a:ea typeface="+mn-ea"/>
                <a:cs typeface="+mn-cs"/>
              </a:rPr>
              <a:t>Let’s review the laws and consider how we implement them here. As we see on the slide, a parent or legal guardian must provide consent on behalf of a minor (under age 18) before health services are provided, with </a:t>
            </a:r>
            <a:r>
              <a:rPr lang="en-US" sz="960" b="1" i="0" kern="1200" dirty="0">
                <a:solidFill>
                  <a:schemeClr val="tx1"/>
                </a:solidFill>
                <a:effectLst/>
                <a:latin typeface="+mn-lt"/>
                <a:ea typeface="+mn-ea"/>
                <a:cs typeface="+mn-cs"/>
              </a:rPr>
              <a:t>several important exceptions:</a:t>
            </a:r>
          </a:p>
          <a:p>
            <a:pPr marL="537256" lvl="1" indent="-171450">
              <a:buFont typeface="Arial" panose="020B0604020202020204" pitchFamily="34" charset="0"/>
              <a:buChar char="•"/>
            </a:pPr>
            <a:r>
              <a:rPr lang="en-US" sz="1000" dirty="0">
                <a:solidFill>
                  <a:prstClr val="black"/>
                </a:solidFill>
                <a:latin typeface="Roboto"/>
                <a:cs typeface="Calibri" pitchFamily="34" charset="0"/>
              </a:rPr>
              <a:t>Emergency care</a:t>
            </a:r>
          </a:p>
          <a:p>
            <a:pPr marL="537256" lvl="1" indent="-171450">
              <a:buFont typeface="Arial" panose="020B0604020202020204" pitchFamily="34" charset="0"/>
              <a:buChar char="•"/>
            </a:pPr>
            <a:r>
              <a:rPr lang="en-US" sz="1000" dirty="0">
                <a:solidFill>
                  <a:prstClr val="black"/>
                </a:solidFill>
                <a:latin typeface="Roboto"/>
                <a:cs typeface="Calibri" pitchFamily="34" charset="0"/>
              </a:rPr>
              <a:t>Emancipated minors (age 16+, self-supporting living apart; or married; or tried as an adult)</a:t>
            </a:r>
          </a:p>
          <a:p>
            <a:pPr marL="537256" lvl="1" indent="-171450">
              <a:buFont typeface="Arial" panose="020B0604020202020204" pitchFamily="34" charset="0"/>
              <a:buChar char="•"/>
            </a:pPr>
            <a:r>
              <a:rPr lang="en-US" sz="1000" dirty="0">
                <a:solidFill>
                  <a:prstClr val="black"/>
                </a:solidFill>
                <a:latin typeface="Roboto"/>
                <a:cs typeface="Calibri" pitchFamily="34" charset="0"/>
              </a:rPr>
              <a:t>Pregnancy related services: test, prenatal/postnatal care, delivery</a:t>
            </a:r>
          </a:p>
          <a:p>
            <a:pPr marL="903061" lvl="2" indent="-171450">
              <a:buFont typeface="Arial" panose="020B0604020202020204" pitchFamily="34" charset="0"/>
              <a:buChar char="•"/>
            </a:pPr>
            <a:r>
              <a:rPr lang="en-US" sz="1000" dirty="0">
                <a:solidFill>
                  <a:prstClr val="black"/>
                </a:solidFill>
                <a:latin typeface="Roboto"/>
                <a:cs typeface="Calibri" pitchFamily="34" charset="0"/>
              </a:rPr>
              <a:t>Unmarried pregnant minors can only consent to medical/surgical services related to their pregnancy; cannot consent to medical/surgical care for themselves</a:t>
            </a:r>
          </a:p>
          <a:p>
            <a:pPr marL="537256" lvl="1" indent="-171450">
              <a:buFont typeface="Arial" panose="020B0604020202020204" pitchFamily="34" charset="0"/>
              <a:buChar char="•"/>
            </a:pPr>
            <a:r>
              <a:rPr lang="en-US" sz="1000" dirty="0">
                <a:solidFill>
                  <a:prstClr val="black"/>
                </a:solidFill>
                <a:latin typeface="Roboto"/>
                <a:cs typeface="Calibri" pitchFamily="34" charset="0"/>
              </a:rPr>
              <a:t>A minor mother can consent to care for their child, but not for unrelated care for themselves</a:t>
            </a:r>
          </a:p>
          <a:p>
            <a:pPr marL="537256" lvl="1" indent="-171450">
              <a:buFont typeface="Arial" panose="020B0604020202020204" pitchFamily="34" charset="0"/>
              <a:buChar char="•"/>
            </a:pPr>
            <a:r>
              <a:rPr lang="en-US" sz="1000" dirty="0">
                <a:solidFill>
                  <a:prstClr val="black"/>
                </a:solidFill>
                <a:latin typeface="Roboto"/>
                <a:cs typeface="Calibri" pitchFamily="34" charset="0"/>
              </a:rPr>
              <a:t>STI/HIV services: testing, treatment, and related counseling</a:t>
            </a:r>
          </a:p>
          <a:p>
            <a:pPr marL="537256" lvl="1" indent="-171450">
              <a:buFont typeface="Arial" panose="020B0604020202020204" pitchFamily="34" charset="0"/>
              <a:buChar char="•"/>
            </a:pPr>
            <a:r>
              <a:rPr lang="en-US" sz="1000" dirty="0">
                <a:solidFill>
                  <a:prstClr val="black"/>
                </a:solidFill>
                <a:latin typeface="Roboto"/>
                <a:cs typeface="Calibri" pitchFamily="34" charset="0"/>
              </a:rPr>
              <a:t>Substance use assessment and outpatient treatment</a:t>
            </a:r>
          </a:p>
          <a:p>
            <a:pPr marL="537256" lvl="1" indent="-171450">
              <a:buFont typeface="Arial" panose="020B0604020202020204" pitchFamily="34" charset="0"/>
              <a:buChar char="•"/>
            </a:pPr>
            <a:r>
              <a:rPr lang="en-US" sz="1000" dirty="0">
                <a:solidFill>
                  <a:prstClr val="black"/>
                </a:solidFill>
                <a:latin typeface="Roboto"/>
                <a:cs typeface="Calibri" pitchFamily="34" charset="0"/>
              </a:rPr>
              <a:t>Outpatient mental health </a:t>
            </a:r>
          </a:p>
          <a:p>
            <a:pPr marL="903061" lvl="2" indent="-171450">
              <a:buFont typeface="Arial" panose="020B0604020202020204" pitchFamily="34" charset="0"/>
              <a:buChar char="•"/>
            </a:pPr>
            <a:r>
              <a:rPr lang="en-US" sz="1000" dirty="0">
                <a:solidFill>
                  <a:prstClr val="black"/>
                </a:solidFill>
                <a:latin typeface="Roboto"/>
                <a:cs typeface="Calibri" pitchFamily="34" charset="0"/>
              </a:rPr>
              <a:t>Diagnostic/crisis care for minors 13+</a:t>
            </a:r>
          </a:p>
          <a:p>
            <a:pPr marL="903061" lvl="2" indent="-171450">
              <a:buFont typeface="Arial" panose="020B0604020202020204" pitchFamily="34" charset="0"/>
              <a:buChar char="•"/>
            </a:pPr>
            <a:r>
              <a:rPr lang="en-US" sz="1000" dirty="0">
                <a:solidFill>
                  <a:prstClr val="black"/>
                </a:solidFill>
                <a:latin typeface="Roboto"/>
                <a:cs typeface="Calibri" pitchFamily="34" charset="0"/>
              </a:rPr>
              <a:t>Limited to 2 visits per week (excludes medications or residential care)</a:t>
            </a:r>
          </a:p>
          <a:p>
            <a:pPr marL="731611" lvl="2" indent="0">
              <a:buFont typeface="Arial" panose="020B0604020202020204" pitchFamily="34" charset="0"/>
              <a:buNone/>
            </a:pPr>
            <a:endParaRPr lang="en-US" sz="960" b="0" i="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[Pass out the “Florida Minor Consent &amp; Confidentiality Laws” handout.]</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39784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3857B-3881-6C3A-CDD5-5FB2AA3F1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85954-A989-6D26-C486-95E271FF4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6CC80-DFBB-1072-F564-07EF70327D50}"/>
              </a:ext>
            </a:extLst>
          </p:cNvPr>
          <p:cNvSpPr>
            <a:spLocks noGrp="1"/>
          </p:cNvSpPr>
          <p:nvPr>
            <p:ph type="body" idx="1"/>
          </p:nvPr>
        </p:nvSpPr>
        <p:spPr/>
        <p:txBody>
          <a:bodyPr/>
          <a:lstStyle/>
          <a:p>
            <a:r>
              <a:rPr lang="en-US" dirty="0"/>
              <a:t>Here’s a handout that explains Florida’s confidentiality and minor consent laws. This slide also outlines the laws and can be a cheat sheet if you want to keep it handy. As we see here, patients under 18 have a right to the following </a:t>
            </a:r>
            <a:r>
              <a:rPr lang="en-US" b="1" dirty="0"/>
              <a:t>without</a:t>
            </a:r>
            <a:r>
              <a:rPr lang="en-US" b="0" dirty="0"/>
              <a:t> parental/guardian consent or knowledge:</a:t>
            </a:r>
          </a:p>
          <a:p>
            <a:pPr marL="537256" lvl="1" indent="-171450">
              <a:buFont typeface="Arial" panose="020B0604020202020204" pitchFamily="34" charset="0"/>
              <a:buChar char="•"/>
            </a:pPr>
            <a:r>
              <a:rPr lang="en-US" b="0" dirty="0"/>
              <a:t>Pregnancy and prenatal care</a:t>
            </a:r>
          </a:p>
          <a:p>
            <a:pPr marL="537256" lvl="1" indent="-171450">
              <a:buFont typeface="Arial" panose="020B0604020202020204" pitchFamily="34" charset="0"/>
              <a:buChar char="•"/>
            </a:pPr>
            <a:r>
              <a:rPr lang="en-US" b="0" dirty="0"/>
              <a:t>Testing and treatment for STIs, including HIV</a:t>
            </a:r>
          </a:p>
          <a:p>
            <a:pPr marL="537256" lvl="1" indent="-171450">
              <a:buFont typeface="Arial" panose="020B0604020202020204" pitchFamily="34" charset="0"/>
              <a:buChar char="•"/>
            </a:pPr>
            <a:r>
              <a:rPr lang="en-US" b="0" dirty="0"/>
              <a:t>Substance use assessment and outpatient treatment</a:t>
            </a:r>
          </a:p>
          <a:p>
            <a:pPr marL="537256" lvl="1" indent="-171450">
              <a:buFont typeface="Arial" panose="020B0604020202020204" pitchFamily="34" charset="0"/>
              <a:buChar char="•"/>
            </a:pPr>
            <a:r>
              <a:rPr lang="en-US" b="0" dirty="0"/>
              <a:t>Outpatient mental health services: ages 13 and up, limited to short-term diagnostic/evaluative care (up to 2 visits/week); parental consent required for ongoing therapy or medications</a:t>
            </a:r>
          </a:p>
          <a:p>
            <a:pPr marL="537256" lvl="1" indent="-171450">
              <a:buFont typeface="Arial" panose="020B0604020202020204" pitchFamily="34" charset="0"/>
              <a:buChar char="•"/>
            </a:pPr>
            <a:endParaRPr lang="en-US" b="0" dirty="0"/>
          </a:p>
          <a:p>
            <a:pPr marL="0" lvl="0" indent="0">
              <a:buFont typeface="Arial" panose="020B0604020202020204" pitchFamily="34" charset="0"/>
              <a:buNone/>
            </a:pPr>
            <a:r>
              <a:rPr lang="en-US" b="0" dirty="0"/>
              <a:t>Are there any questions? </a:t>
            </a:r>
          </a:p>
        </p:txBody>
      </p:sp>
      <p:sp>
        <p:nvSpPr>
          <p:cNvPr id="4" name="Slide Number Placeholder 3">
            <a:extLst>
              <a:ext uri="{FF2B5EF4-FFF2-40B4-BE49-F238E27FC236}">
                <a16:creationId xmlns:a16="http://schemas.microsoft.com/office/drawing/2014/main" id="{622A146D-9152-5876-9A48-7A32FAEFEDD3}"/>
              </a:ext>
            </a:extLst>
          </p:cNvPr>
          <p:cNvSpPr>
            <a:spLocks noGrp="1"/>
          </p:cNvSpPr>
          <p:nvPr>
            <p:ph type="sldNum" sz="quarter" idx="5"/>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98721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98690-9949-67D0-E0FF-B06A3935B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3F244-690D-10AB-1790-619D87270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6FBDF-0173-5FD7-0B9E-B8063221B0C7}"/>
              </a:ext>
            </a:extLst>
          </p:cNvPr>
          <p:cNvSpPr>
            <a:spLocks noGrp="1"/>
          </p:cNvSpPr>
          <p:nvPr>
            <p:ph type="body" idx="1"/>
          </p:nvPr>
        </p:nvSpPr>
        <p:spPr/>
        <p:txBody>
          <a:bodyPr/>
          <a:lstStyle/>
          <a:p>
            <a:r>
              <a:rPr lang="en-US" dirty="0"/>
              <a:t>This slide highlights how </a:t>
            </a:r>
            <a:r>
              <a:rPr lang="en-US" dirty="0" err="1"/>
              <a:t>PrEP</a:t>
            </a:r>
            <a:r>
              <a:rPr lang="en-US" dirty="0"/>
              <a:t> consent works for minors in Florida. First, for any Florida Department of Health county health department programs, clinics run directly by DOH, parental consent </a:t>
            </a:r>
            <a:r>
              <a:rPr lang="en-US" b="1" dirty="0"/>
              <a:t>is required</a:t>
            </a:r>
            <a:r>
              <a:rPr lang="en-US" dirty="0"/>
              <a:t> before a minor can be prescribed </a:t>
            </a:r>
            <a:r>
              <a:rPr lang="en-US" dirty="0" err="1"/>
              <a:t>PrEP.</a:t>
            </a:r>
            <a:r>
              <a:rPr lang="en-US" dirty="0"/>
              <a:t> That comes directly from the Florida DOH </a:t>
            </a:r>
            <a:r>
              <a:rPr lang="en-US" dirty="0" err="1"/>
              <a:t>PrEP</a:t>
            </a:r>
            <a:r>
              <a:rPr lang="en-US" dirty="0"/>
              <a:t> Clinical Guidelines from July 2022, which also recommend that minors be referred to community providers for </a:t>
            </a:r>
            <a:r>
              <a:rPr lang="en-US" dirty="0" err="1"/>
              <a:t>PrEP</a:t>
            </a:r>
            <a:r>
              <a:rPr lang="en-US" dirty="0"/>
              <a:t> initiation.</a:t>
            </a:r>
          </a:p>
          <a:p>
            <a:endParaRPr lang="en-US" b="0" dirty="0"/>
          </a:p>
          <a:p>
            <a:r>
              <a:rPr lang="en-US" dirty="0"/>
              <a:t>For community providers outside of DOH, policies can vary because Florida law doesn’t explicitly allow minors to consent to </a:t>
            </a:r>
            <a:r>
              <a:rPr lang="en-US" dirty="0" err="1"/>
              <a:t>PrEP</a:t>
            </a:r>
            <a:r>
              <a:rPr lang="en-US" dirty="0"/>
              <a:t> on their own. The safest approach is to check your organization’s legal or risk management guidance and, if needed, consult the DOH before prescribing </a:t>
            </a:r>
            <a:r>
              <a:rPr lang="en-US" dirty="0" err="1"/>
              <a:t>PrEP</a:t>
            </a:r>
            <a:r>
              <a:rPr lang="en-US" dirty="0"/>
              <a:t> to minors.</a:t>
            </a:r>
          </a:p>
          <a:p>
            <a:endParaRPr lang="en-US" dirty="0"/>
          </a:p>
          <a:p>
            <a:r>
              <a:rPr lang="en-US" dirty="0"/>
              <a:t>In short, DOH clinics require parental </a:t>
            </a:r>
            <a:r>
              <a:rPr lang="en-US"/>
              <a:t>consent and community </a:t>
            </a:r>
            <a:r>
              <a:rPr lang="en-US" dirty="0"/>
              <a:t>clinics may have flexibility, but always confirm policies to stay within best </a:t>
            </a:r>
            <a:r>
              <a:rPr lang="en-US"/>
              <a:t>practices.</a:t>
            </a:r>
            <a:endParaRPr lang="en-US" dirty="0"/>
          </a:p>
        </p:txBody>
      </p:sp>
      <p:sp>
        <p:nvSpPr>
          <p:cNvPr id="4" name="Slide Number Placeholder 3">
            <a:extLst>
              <a:ext uri="{FF2B5EF4-FFF2-40B4-BE49-F238E27FC236}">
                <a16:creationId xmlns:a16="http://schemas.microsoft.com/office/drawing/2014/main" id="{2C2D6E1E-6EA1-D9AF-FFEC-B35D6294B644}"/>
              </a:ext>
            </a:extLst>
          </p:cNvPr>
          <p:cNvSpPr>
            <a:spLocks noGrp="1"/>
          </p:cNvSpPr>
          <p:nvPr>
            <p:ph type="sldNum" sz="quarter" idx="5"/>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110559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scenario, Shay. Let’s answer these questions together as I read through them</a:t>
            </a:r>
          </a:p>
          <a:p>
            <a:pPr marL="537256" lvl="1" indent="-171450">
              <a:buFont typeface="Arial" panose="020B0604020202020204" pitchFamily="34" charset="0"/>
              <a:buChar char="•"/>
            </a:pPr>
            <a:r>
              <a:rPr lang="en-US" sz="1200" kern="1200" dirty="0">
                <a:solidFill>
                  <a:schemeClr val="tx1"/>
                </a:solidFill>
                <a:effectLst/>
                <a:latin typeface="+mn-lt"/>
                <a:ea typeface="+mn-ea"/>
                <a:cs typeface="+mn-cs"/>
              </a:rPr>
              <a:t>Can Shay receive STI testing without a parent’s permission? [Answer: Yes]</a:t>
            </a:r>
          </a:p>
          <a:p>
            <a:pPr marL="537256" lvl="1" indent="-171450">
              <a:buFont typeface="Arial" panose="020B0604020202020204" pitchFamily="34" charset="0"/>
              <a:buChar char="•"/>
            </a:pPr>
            <a:r>
              <a:rPr lang="en-US" sz="1200" kern="1200" dirty="0">
                <a:solidFill>
                  <a:schemeClr val="tx1"/>
                </a:solidFill>
                <a:effectLst/>
                <a:latin typeface="+mn-lt"/>
                <a:ea typeface="+mn-ea"/>
                <a:cs typeface="+mn-cs"/>
              </a:rPr>
              <a:t>Can Shay receive STI treatment? [Answer: Yes]</a:t>
            </a:r>
          </a:p>
          <a:p>
            <a:pPr marL="537256" lvl="1" indent="-171450">
              <a:buFont typeface="Arial" panose="020B0604020202020204" pitchFamily="34" charset="0"/>
              <a:buChar char="•"/>
            </a:pPr>
            <a:r>
              <a:rPr lang="en-US" sz="1200" kern="1200" dirty="0">
                <a:solidFill>
                  <a:schemeClr val="tx1"/>
                </a:solidFill>
                <a:effectLst/>
                <a:latin typeface="+mn-lt"/>
                <a:ea typeface="+mn-ea"/>
                <a:cs typeface="+mn-cs"/>
              </a:rPr>
              <a:t>Can Shay receive contraception without her parent/legal guardian’s permissions? [Answer: According to the law, only minors who are married, pregnant, or a parent can consent to contraception </a:t>
            </a:r>
            <a:r>
              <a:rPr lang="en-US" sz="1200" b="1" kern="1200" dirty="0">
                <a:solidFill>
                  <a:schemeClr val="tx1"/>
                </a:solidFill>
                <a:effectLst/>
                <a:latin typeface="+mn-lt"/>
                <a:ea typeface="+mn-ea"/>
                <a:cs typeface="+mn-cs"/>
              </a:rPr>
              <a:t>unless</a:t>
            </a:r>
            <a:r>
              <a:rPr lang="en-US" sz="1200" b="0" kern="1200" dirty="0">
                <a:solidFill>
                  <a:schemeClr val="tx1"/>
                </a:solidFill>
                <a:effectLst/>
                <a:latin typeface="+mn-lt"/>
                <a:ea typeface="+mn-ea"/>
                <a:cs typeface="+mn-cs"/>
              </a:rPr>
              <a:t> the provider believes that not prescribing contraception will impose an “immediate health hazard” to the patient.]</a:t>
            </a:r>
            <a:endParaRPr lang="en-US" sz="1200" dirty="0"/>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29584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Senate Bill 404, effective July 1, 2020, requires written, notarized parental or legal guardian consent before performing an abortion on a minor (under 18).</a:t>
            </a:r>
          </a:p>
          <a:p>
            <a:endParaRPr lang="en-US" dirty="0"/>
          </a:p>
          <a:p>
            <a:r>
              <a:rPr lang="en-US" dirty="0"/>
              <a:t>Exceptions apply when:</a:t>
            </a:r>
          </a:p>
          <a:p>
            <a:pPr marL="537256" lvl="1" indent="-171450">
              <a:buFont typeface="Arial" panose="020B0604020202020204" pitchFamily="34" charset="0"/>
              <a:buChar char="•"/>
            </a:pPr>
            <a:r>
              <a:rPr lang="en-US" dirty="0"/>
              <a:t>A judge grants a judicial waiver, finding the minor mature enough or that involving a parent/guardian is not in their best interest.</a:t>
            </a:r>
          </a:p>
          <a:p>
            <a:pPr marL="537256" lvl="1" indent="-171450">
              <a:buFont typeface="Arial" panose="020B0604020202020204" pitchFamily="34" charset="0"/>
              <a:buChar char="•"/>
            </a:pPr>
            <a:r>
              <a:rPr lang="en-US" dirty="0"/>
              <a:t>A medical emergency makes it unsafe to delay the procedure for consent. </a:t>
            </a:r>
            <a:endParaRPr lang="en-US" sz="900" i="1" u="sng"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1373714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Senate Bill 698, effective July 1, 2020, continues to require written consent from the patient or legal guardian prior to performing any pelvic examinations in Florida.</a:t>
            </a:r>
          </a:p>
          <a:p>
            <a:r>
              <a:rPr lang="en-US" dirty="0"/>
              <a:t>Exceptions apply when: </a:t>
            </a:r>
          </a:p>
          <a:p>
            <a:pPr marL="171450" indent="-171450">
              <a:buFont typeface="Arial" panose="020B0604020202020204" pitchFamily="34" charset="0"/>
              <a:buChar char="•"/>
            </a:pPr>
            <a:r>
              <a:rPr lang="en-US" dirty="0"/>
              <a:t>The examination is court-ordered for evidence collection.</a:t>
            </a:r>
          </a:p>
          <a:p>
            <a:pPr marL="171450" indent="-171450">
              <a:buFont typeface="Arial" panose="020B0604020202020204" pitchFamily="34" charset="0"/>
              <a:buChar char="•"/>
            </a:pPr>
            <a:r>
              <a:rPr lang="en-US" dirty="0"/>
              <a:t>The examination is immediately necessary to avoid serious risk.</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99304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 name="Title 1"/>
          <p:cNvSpPr>
            <a:spLocks noGrp="1"/>
          </p:cNvSpPr>
          <p:nvPr>
            <p:ph type="title"/>
          </p:nvPr>
        </p:nvSpPr>
        <p:spPr>
          <a:xfrm>
            <a:off x="4178710" y="822016"/>
            <a:ext cx="5270090" cy="1815549"/>
          </a:xfrm>
          <a:prstGeom prst="rect">
            <a:avLst/>
          </a:prstGeom>
        </p:spPr>
        <p:txBody>
          <a:bodyPr/>
          <a:lstStyle>
            <a:lvl1pPr>
              <a:defRPr>
                <a:solidFill>
                  <a:srgbClr val="0D2571"/>
                </a:solidFill>
              </a:defRPr>
            </a:lvl1pPr>
          </a:lstStyle>
          <a:p>
            <a:r>
              <a:rPr lang="en-US" dirty="0"/>
              <a:t>Click to edit Master title style</a:t>
            </a:r>
          </a:p>
        </p:txBody>
      </p:sp>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72AEE739-97C1-510E-D363-113D9C4EAE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AC79605E-E472-6662-4FA2-194D6AD1B0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1.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11276" y="2693112"/>
            <a:ext cx="5491597" cy="88752"/>
          </a:xfrm>
          <a:prstGeom prst="rect">
            <a:avLst/>
          </a:prstGeom>
        </p:spPr>
      </p:pic>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53906" y="141968"/>
            <a:ext cx="6249928" cy="466344"/>
          </a:xfrm>
          <a:prstGeom prst="rect">
            <a:avLst/>
          </a:prstGeom>
        </p:spPr>
        <p:txBody>
          <a:bodyPr vert="horz" lIns="91440" tIns="45720" rIns="91440" bIns="45720" rtlCol="0" anchor="ctr">
            <a:noAutofit/>
          </a:bodyPr>
          <a:lstStyle/>
          <a:p>
            <a:r>
              <a:rPr lang="en-US" dirty="0"/>
              <a:t>Click to edit Master title style</a:t>
            </a:r>
          </a:p>
        </p:txBody>
      </p:sp>
      <p:sp>
        <p:nvSpPr>
          <p:cNvPr id="8" name="TextBox 7"/>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5" name="Picture 4">
            <a:extLst>
              <a:ext uri="{FF2B5EF4-FFF2-40B4-BE49-F238E27FC236}">
                <a16:creationId xmlns:a16="http://schemas.microsoft.com/office/drawing/2014/main" id="{FC3A78EB-0500-9BD0-3D52-7D7EE080E9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5A488DF4-2336-C6EE-3DBE-C3BB3EEA9BE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11" name="Picture 10"/>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9" name="TextBox 8"/>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D61269A2-20CA-8FD0-C000-995256F69BA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E26BA556-A7E5-1C05-C8CF-B02B4832129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53906"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6ADBBF67-C6A2-4486-E2F0-C54B478C26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3" name="Picture 2" descr="A green star on a black background&#10;&#10;Description automatically generated">
            <a:extLst>
              <a:ext uri="{FF2B5EF4-FFF2-40B4-BE49-F238E27FC236}">
                <a16:creationId xmlns:a16="http://schemas.microsoft.com/office/drawing/2014/main" id="{E19D9A0D-28E1-C26C-1734-BF36C3E571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descr="A green star on a black background&#10;&#10;Description automatically generated">
            <a:extLst>
              <a:ext uri="{FF2B5EF4-FFF2-40B4-BE49-F238E27FC236}">
                <a16:creationId xmlns:a16="http://schemas.microsoft.com/office/drawing/2014/main" id="{51A19FC3-7E7B-9CD1-F545-F4CFC7A6DC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86BF2FE-4095-FEA1-BEFF-5131C26B64BA}"/>
              </a:ext>
            </a:extLst>
          </p:cNvPr>
          <p:cNvSpPr/>
          <p:nvPr/>
        </p:nvSpPr>
        <p:spPr>
          <a:xfrm>
            <a:off x="0" y="4295224"/>
            <a:ext cx="3712798" cy="119117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589CF7-941B-F206-0236-C52EBCE44A60}"/>
              </a:ext>
            </a:extLst>
          </p:cNvPr>
          <p:cNvSpPr/>
          <p:nvPr/>
        </p:nvSpPr>
        <p:spPr>
          <a:xfrm>
            <a:off x="0" y="0"/>
            <a:ext cx="3712798" cy="181881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group of people sitting on a bench&#10;&#10;Description automatically generated">
            <a:extLst>
              <a:ext uri="{FF2B5EF4-FFF2-40B4-BE49-F238E27FC236}">
                <a16:creationId xmlns:a16="http://schemas.microsoft.com/office/drawing/2014/main" id="{4C912AAC-06FD-8B2D-53FC-5F44BCF8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817"/>
            <a:ext cx="3712798" cy="2476407"/>
          </a:xfrm>
          <a:prstGeom prst="rect">
            <a:avLst/>
          </a:prstGeom>
        </p:spPr>
      </p:pic>
      <p:sp>
        <p:nvSpPr>
          <p:cNvPr id="4" name="Title 3"/>
          <p:cNvSpPr>
            <a:spLocks noGrp="1"/>
          </p:cNvSpPr>
          <p:nvPr>
            <p:ph type="title"/>
          </p:nvPr>
        </p:nvSpPr>
        <p:spPr>
          <a:xfrm>
            <a:off x="5370223" y="682708"/>
            <a:ext cx="4193040" cy="568373"/>
          </a:xfrm>
        </p:spPr>
        <p:txBody>
          <a:bodyPr/>
          <a:lstStyle/>
          <a:p>
            <a:r>
              <a:rPr lang="en-US" dirty="0"/>
              <a:t>Florida Minor Consent and Confidentiality Laws</a:t>
            </a:r>
          </a:p>
        </p:txBody>
      </p:sp>
      <p:sp>
        <p:nvSpPr>
          <p:cNvPr id="6" name="TextBox 5"/>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5" name="Picture 4" descr="A yellow letter m and blue text&#10;&#10;Description automatically generated">
            <a:extLst>
              <a:ext uri="{FF2B5EF4-FFF2-40B4-BE49-F238E27FC236}">
                <a16:creationId xmlns:a16="http://schemas.microsoft.com/office/drawing/2014/main" id="{18C71ADA-4289-2934-7E63-FDC1035AE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516" y="3928162"/>
            <a:ext cx="1630747" cy="1348085"/>
          </a:xfrm>
          <a:prstGeom prst="rect">
            <a:avLst/>
          </a:prstGeom>
        </p:spPr>
      </p:pic>
      <p:pic>
        <p:nvPicPr>
          <p:cNvPr id="15" name="Picture 14" descr="A blue and green text on a black background&#10;&#10;Description automatically generated">
            <a:extLst>
              <a:ext uri="{FF2B5EF4-FFF2-40B4-BE49-F238E27FC236}">
                <a16:creationId xmlns:a16="http://schemas.microsoft.com/office/drawing/2014/main" id="{5610190B-FAEB-427A-412A-3061FD5A7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512" y="4584831"/>
            <a:ext cx="2957930" cy="691416"/>
          </a:xfrm>
          <a:prstGeom prst="rect">
            <a:avLst/>
          </a:prstGeom>
        </p:spPr>
      </p:pic>
      <p:sp>
        <p:nvSpPr>
          <p:cNvPr id="10" name="TextBox 9">
            <a:extLst>
              <a:ext uri="{FF2B5EF4-FFF2-40B4-BE49-F238E27FC236}">
                <a16:creationId xmlns:a16="http://schemas.microsoft.com/office/drawing/2014/main" id="{2D3E371E-207B-772A-6308-89C8712A06C9}"/>
              </a:ext>
            </a:extLst>
          </p:cNvPr>
          <p:cNvSpPr txBox="1"/>
          <p:nvPr/>
        </p:nvSpPr>
        <p:spPr>
          <a:xfrm>
            <a:off x="0" y="-1"/>
            <a:ext cx="2789382" cy="769441"/>
          </a:xfrm>
          <a:prstGeom prst="rect">
            <a:avLst/>
          </a:prstGeom>
          <a:solidFill>
            <a:srgbClr val="99CC33"/>
          </a:solidFill>
        </p:spPr>
        <p:txBody>
          <a:bodyPr wrap="square" rtlCol="0">
            <a:spAutoFit/>
          </a:bodyPr>
          <a:lstStyle/>
          <a:p>
            <a:r>
              <a:rPr lang="en-US" sz="4400" b="1" dirty="0">
                <a:solidFill>
                  <a:srgbClr val="0D2571"/>
                </a:solidFill>
              </a:rPr>
              <a:t> SPARK</a:t>
            </a:r>
          </a:p>
        </p:txBody>
      </p:sp>
      <p:pic>
        <p:nvPicPr>
          <p:cNvPr id="22" name="Picture 21" descr="A blue text on a black background&#10;&#10;Description automatically generated">
            <a:extLst>
              <a:ext uri="{FF2B5EF4-FFF2-40B4-BE49-F238E27FC236}">
                <a16:creationId xmlns:a16="http://schemas.microsoft.com/office/drawing/2014/main" id="{AC001807-23FF-7F1D-31E3-72A24D96D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50" y="613950"/>
            <a:ext cx="3873310" cy="1549324"/>
          </a:xfrm>
          <a:prstGeom prst="rect">
            <a:avLst/>
          </a:prstGeom>
        </p:spPr>
      </p:pic>
      <p:pic>
        <p:nvPicPr>
          <p:cNvPr id="24" name="Picture 23" descr="A green star on a black background&#10;&#10;Description automatically generated">
            <a:extLst>
              <a:ext uri="{FF2B5EF4-FFF2-40B4-BE49-F238E27FC236}">
                <a16:creationId xmlns:a16="http://schemas.microsoft.com/office/drawing/2014/main" id="{D7FE86AA-6D65-D6D1-CE91-5D5A3B849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348" y="712162"/>
            <a:ext cx="1412043" cy="1549325"/>
          </a:xfrm>
          <a:prstGeom prst="rect">
            <a:avLst/>
          </a:prstGeom>
        </p:spPr>
      </p:pic>
      <p:sp>
        <p:nvSpPr>
          <p:cNvPr id="9" name="TextBox 8">
            <a:extLst>
              <a:ext uri="{FF2B5EF4-FFF2-40B4-BE49-F238E27FC236}">
                <a16:creationId xmlns:a16="http://schemas.microsoft.com/office/drawing/2014/main" id="{958B7849-4855-6F3D-38BA-BA392B2C0BB2}"/>
              </a:ext>
            </a:extLst>
          </p:cNvPr>
          <p:cNvSpPr txBox="1"/>
          <p:nvPr/>
        </p:nvSpPr>
        <p:spPr>
          <a:xfrm>
            <a:off x="4994674" y="3057020"/>
            <a:ext cx="4944138" cy="584775"/>
          </a:xfrm>
          <a:prstGeom prst="rect">
            <a:avLst/>
          </a:prstGeom>
          <a:noFill/>
        </p:spPr>
        <p:txBody>
          <a:bodyPr wrap="square">
            <a:spAutoFit/>
          </a:bodyPr>
          <a:lstStyle/>
          <a:p>
            <a:pPr algn="ctr"/>
            <a:r>
              <a:rPr lang="en-US" sz="1600" i="1" dirty="0">
                <a:solidFill>
                  <a:schemeClr val="tx1"/>
                </a:solidFill>
              </a:rPr>
              <a:t>For educational purposes only</a:t>
            </a:r>
            <a:br>
              <a:rPr lang="en-US" sz="1600" i="1" dirty="0">
                <a:solidFill>
                  <a:schemeClr val="tx1"/>
                </a:solidFill>
              </a:rPr>
            </a:br>
            <a:r>
              <a:rPr lang="en-US" sz="1600" i="1" dirty="0">
                <a:solidFill>
                  <a:schemeClr val="tx1"/>
                </a:solidFill>
              </a:rPr>
              <a:t>Updated Jul</a:t>
            </a:r>
            <a:r>
              <a:rPr lang="en-US" sz="1600" i="1" dirty="0"/>
              <a:t>y</a:t>
            </a:r>
            <a:r>
              <a:rPr lang="en-US" sz="1600" i="1" dirty="0">
                <a:solidFill>
                  <a:schemeClr val="tx1"/>
                </a:solidFill>
              </a:rPr>
              <a:t> 2025</a:t>
            </a:r>
          </a:p>
        </p:txBody>
      </p:sp>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061B8-2BCA-CEB7-4B57-225D78640F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B457EA-7A16-12DD-6FE3-38692F92A33A}"/>
              </a:ext>
            </a:extLst>
          </p:cNvPr>
          <p:cNvSpPr>
            <a:spLocks noGrp="1"/>
          </p:cNvSpPr>
          <p:nvPr>
            <p:ph type="title"/>
          </p:nvPr>
        </p:nvSpPr>
        <p:spPr>
          <a:xfrm>
            <a:off x="753906" y="141968"/>
            <a:ext cx="7316206" cy="466344"/>
          </a:xfrm>
        </p:spPr>
        <p:txBody>
          <a:bodyPr/>
          <a:lstStyle/>
          <a:p>
            <a:r>
              <a:rPr lang="en-US" dirty="0"/>
              <a:t>legislation Update: Parent bill of rights</a:t>
            </a:r>
          </a:p>
        </p:txBody>
      </p:sp>
      <p:sp>
        <p:nvSpPr>
          <p:cNvPr id="5" name="Text Placeholder 8">
            <a:extLst>
              <a:ext uri="{FF2B5EF4-FFF2-40B4-BE49-F238E27FC236}">
                <a16:creationId xmlns:a16="http://schemas.microsoft.com/office/drawing/2014/main" id="{F3E313AC-BB3C-FA32-54E7-4F63E3FE99A5}"/>
              </a:ext>
            </a:extLst>
          </p:cNvPr>
          <p:cNvSpPr>
            <a:spLocks noGrp="1"/>
          </p:cNvSpPr>
          <p:nvPr>
            <p:ph type="body" sz="quarter" idx="10"/>
          </p:nvPr>
        </p:nvSpPr>
        <p:spPr>
          <a:xfrm>
            <a:off x="771283" y="921450"/>
            <a:ext cx="8221905" cy="407249"/>
          </a:xfrm>
          <a:prstGeom prst="rect">
            <a:avLst/>
          </a:prstGeom>
        </p:spPr>
        <p:txBody>
          <a:bodyPr/>
          <a:lstStyle/>
          <a:p>
            <a:pPr marL="0" indent="0">
              <a:buNone/>
            </a:pPr>
            <a:r>
              <a:rPr lang="en-US" sz="2400" b="1" dirty="0">
                <a:solidFill>
                  <a:srgbClr val="92D050"/>
                </a:solidFill>
                <a:latin typeface="+mj-lt"/>
                <a:ea typeface="Calibri" panose="020F0502020204030204" pitchFamily="34" charset="0"/>
                <a:cs typeface="Times New Roman" panose="02020603050405020304" pitchFamily="18" charset="0"/>
              </a:rPr>
              <a:t>AS OF JULY 2021:</a:t>
            </a:r>
            <a:endParaRPr lang="en-US" dirty="0">
              <a:solidFill>
                <a:srgbClr val="92D050"/>
              </a:solidFill>
              <a:ea typeface="Calibri" panose="020F050202020403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8D594D35-B80E-B45D-207C-D5F587E8C131}"/>
              </a:ext>
            </a:extLst>
          </p:cNvPr>
          <p:cNvSpPr>
            <a:spLocks noGrp="1"/>
          </p:cNvSpPr>
          <p:nvPr>
            <p:ph type="body" sz="quarter" idx="11"/>
          </p:nvPr>
        </p:nvSpPr>
        <p:spPr>
          <a:xfrm>
            <a:off x="203200" y="1328699"/>
            <a:ext cx="9273310" cy="3657600"/>
          </a:xfrm>
        </p:spPr>
        <p:txBody>
          <a:bodyPr/>
          <a:lstStyle/>
          <a:p>
            <a:pPr marL="0" indent="0">
              <a:buNone/>
            </a:pPr>
            <a:r>
              <a:rPr lang="en-US" sz="1800" dirty="0">
                <a:solidFill>
                  <a:schemeClr val="tx1"/>
                </a:solidFill>
              </a:rPr>
              <a:t>Health care providers are required to obtain </a:t>
            </a:r>
            <a:r>
              <a:rPr lang="en-US" sz="1800" b="1" dirty="0">
                <a:solidFill>
                  <a:schemeClr val="tx1"/>
                </a:solidFill>
              </a:rPr>
              <a:t>written consent from a parent or legal guardian</a:t>
            </a:r>
            <a:r>
              <a:rPr lang="en-US" sz="1800" dirty="0">
                <a:solidFill>
                  <a:schemeClr val="tx1"/>
                </a:solidFill>
              </a:rPr>
              <a:t> before providing medical services, prescribing medication, or performing procedures on a minor, </a:t>
            </a:r>
            <a:r>
              <a:rPr lang="en-US" sz="1800" b="1" dirty="0">
                <a:solidFill>
                  <a:schemeClr val="tx1"/>
                </a:solidFill>
              </a:rPr>
              <a:t>unless another state law specifically allows a minor to consent on their own.</a:t>
            </a:r>
          </a:p>
          <a:p>
            <a:pPr marL="0" indent="0">
              <a:buNone/>
            </a:pPr>
            <a:endParaRPr lang="en-US" sz="1600" b="1" dirty="0">
              <a:solidFill>
                <a:schemeClr val="tx1"/>
              </a:solidFill>
            </a:endParaRPr>
          </a:p>
          <a:p>
            <a:pPr>
              <a:buNone/>
            </a:pPr>
            <a:r>
              <a:rPr lang="en-US" sz="1800" dirty="0">
                <a:solidFill>
                  <a:schemeClr val="tx1"/>
                </a:solidFill>
              </a:rPr>
              <a:t>Under this law, parental/legal guardian rights include:</a:t>
            </a:r>
          </a:p>
          <a:p>
            <a:pPr marL="285750" indent="-285750">
              <a:buFont typeface="Arial" panose="020B0604020202020204" pitchFamily="34" charset="0"/>
              <a:buChar char="•"/>
            </a:pPr>
            <a:r>
              <a:rPr lang="en-US" sz="1800" dirty="0">
                <a:solidFill>
                  <a:schemeClr val="tx1"/>
                </a:solidFill>
              </a:rPr>
              <a:t>The right to make medical decisions for their child, unless otherwise prohibited by law</a:t>
            </a:r>
          </a:p>
          <a:p>
            <a:pPr marL="285750" indent="-285750">
              <a:buFont typeface="Arial" panose="020B0604020202020204" pitchFamily="34" charset="0"/>
              <a:buChar char="•"/>
            </a:pPr>
            <a:r>
              <a:rPr lang="en-US" sz="1800" dirty="0">
                <a:solidFill>
                  <a:schemeClr val="tx1"/>
                </a:solidFill>
              </a:rPr>
              <a:t>The right to access and review their child’s medical records</a:t>
            </a:r>
          </a:p>
          <a:p>
            <a:pPr marL="0" indent="0">
              <a:buNone/>
            </a:pPr>
            <a:endParaRPr lang="en-US" sz="1800" dirty="0">
              <a:solidFill>
                <a:schemeClr val="tx1"/>
              </a:solidFill>
            </a:endParaRPr>
          </a:p>
          <a:p>
            <a:r>
              <a:rPr lang="en-US" sz="1600" i="1" dirty="0">
                <a:solidFill>
                  <a:schemeClr val="tx1"/>
                </a:solidFill>
                <a:ea typeface="Calibri" panose="020F0502020204030204" pitchFamily="34" charset="0"/>
                <a:cs typeface="Times New Roman" panose="02020603050405020304" pitchFamily="18" charset="0"/>
              </a:rPr>
              <a:t>*</a:t>
            </a:r>
            <a:r>
              <a:rPr lang="en-US" sz="1600" i="1" dirty="0">
                <a:solidFill>
                  <a:schemeClr val="tx1"/>
                </a:solidFill>
              </a:rPr>
              <a:t>According to the Florida Medical Association’s General Counsel, the phrase “except as otherwise provided by law” only exempts services where </a:t>
            </a:r>
            <a:r>
              <a:rPr lang="en-US" sz="1600" b="1" i="1" dirty="0">
                <a:solidFill>
                  <a:schemeClr val="tx1"/>
                </a:solidFill>
              </a:rPr>
              <a:t>statutes explicitly </a:t>
            </a:r>
            <a:r>
              <a:rPr lang="en-US" sz="2000" b="1" dirty="0"/>
              <a:t>permit minor consent</a:t>
            </a:r>
            <a:r>
              <a:rPr lang="en-US" sz="2000" dirty="0"/>
              <a:t> (e.g., for STI testing/treatment, pregnancy care, etc.).</a:t>
            </a:r>
            <a:endParaRPr lang="en-US" sz="2000" i="1" dirty="0">
              <a:solidFill>
                <a:schemeClr val="tx1"/>
              </a:solidFill>
              <a:ea typeface="Calibri" panose="020F0502020204030204" pitchFamily="34" charset="0"/>
              <a:cs typeface="Times New Roman" panose="02020603050405020304" pitchFamily="18" charset="0"/>
            </a:endParaRPr>
          </a:p>
          <a:p>
            <a:endParaRPr lang="en-US" sz="2000" dirty="0">
              <a:solidFill>
                <a:schemeClr val="tx1"/>
              </a:solidFill>
              <a:ea typeface="Calibri" panose="020F0502020204030204" pitchFamily="34" charset="0"/>
              <a:cs typeface="Times New Roman" panose="02020603050405020304" pitchFamily="18" charset="0"/>
            </a:endParaRPr>
          </a:p>
          <a:p>
            <a:endParaRPr lang="en-US" sz="2000" dirty="0">
              <a:solidFill>
                <a:schemeClr val="tx1"/>
              </a:solidFill>
              <a:ea typeface="Calibri" panose="020F0502020204030204" pitchFamily="34" charset="0"/>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164452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C6A88-22D6-3D05-083F-241E3E448803}"/>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674386DD-B0B7-EBE4-03D6-B9AE2FF50919}"/>
              </a:ext>
            </a:extLst>
          </p:cNvPr>
          <p:cNvSpPr txBox="1">
            <a:spLocks/>
          </p:cNvSpPr>
          <p:nvPr/>
        </p:nvSpPr>
        <p:spPr>
          <a:xfrm>
            <a:off x="767555" y="242031"/>
            <a:ext cx="8221664" cy="4716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a:lstStyle>
          <a:p>
            <a:r>
              <a:rPr lang="en-US" dirty="0" err="1"/>
              <a:t>Hpv</a:t>
            </a:r>
            <a:r>
              <a:rPr lang="en-US" dirty="0"/>
              <a:t> vaccines &amp; mental health medications</a:t>
            </a:r>
          </a:p>
        </p:txBody>
      </p:sp>
      <p:pic>
        <p:nvPicPr>
          <p:cNvPr id="6" name="Picture Placeholder 10">
            <a:extLst>
              <a:ext uri="{FF2B5EF4-FFF2-40B4-BE49-F238E27FC236}">
                <a16:creationId xmlns:a16="http://schemas.microsoft.com/office/drawing/2014/main" id="{1ADB1D0F-C733-31E2-6E4C-05CE65DDC9A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3802" b="13802"/>
          <a:stretch/>
        </p:blipFill>
        <p:spPr>
          <a:xfrm>
            <a:off x="771524" y="1040123"/>
            <a:ext cx="8221664" cy="3968439"/>
          </a:xfrm>
          <a:prstGeom prst="rect">
            <a:avLst/>
          </a:prstGeom>
        </p:spPr>
      </p:pic>
    </p:spTree>
    <p:extLst>
      <p:ext uri="{BB962C8B-B14F-4D97-AF65-F5344CB8AC3E}">
        <p14:creationId xmlns:p14="http://schemas.microsoft.com/office/powerpoint/2010/main" val="6891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0D42D-5A63-F89C-AD6B-3E71DF1445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85174B6-2C4D-0150-311E-3F9F52562B0B}"/>
              </a:ext>
            </a:extLst>
          </p:cNvPr>
          <p:cNvSpPr>
            <a:spLocks noGrp="1"/>
          </p:cNvSpPr>
          <p:nvPr>
            <p:ph type="title"/>
          </p:nvPr>
        </p:nvSpPr>
        <p:spPr/>
        <p:txBody>
          <a:bodyPr/>
          <a:lstStyle/>
          <a:p>
            <a:r>
              <a:rPr lang="en-US" dirty="0"/>
              <a:t>Reporting</a:t>
            </a:r>
          </a:p>
        </p:txBody>
      </p:sp>
      <p:sp>
        <p:nvSpPr>
          <p:cNvPr id="5" name="Text Placeholder 3">
            <a:extLst>
              <a:ext uri="{FF2B5EF4-FFF2-40B4-BE49-F238E27FC236}">
                <a16:creationId xmlns:a16="http://schemas.microsoft.com/office/drawing/2014/main" id="{B4684EC8-816E-9DD3-5675-1FA53BAA3F04}"/>
              </a:ext>
            </a:extLst>
          </p:cNvPr>
          <p:cNvSpPr>
            <a:spLocks noGrp="1"/>
          </p:cNvSpPr>
          <p:nvPr>
            <p:ph type="body" sz="quarter" idx="10"/>
          </p:nvPr>
        </p:nvSpPr>
        <p:spPr>
          <a:xfrm>
            <a:off x="771283" y="921450"/>
            <a:ext cx="8221905" cy="413300"/>
          </a:xfrm>
          <a:prstGeom prst="rect">
            <a:avLst/>
          </a:prstGeom>
        </p:spPr>
        <p:txBody>
          <a:bodyPr/>
          <a:lstStyle/>
          <a:p>
            <a:pPr marL="225425">
              <a:spcBef>
                <a:spcPts val="1200"/>
              </a:spcBef>
            </a:pPr>
            <a:r>
              <a:rPr lang="en-US" sz="2400" b="1" dirty="0">
                <a:solidFill>
                  <a:srgbClr val="99CC33"/>
                </a:solidFill>
                <a:cs typeface="Calibri" pitchFamily="34" charset="0"/>
              </a:rPr>
              <a:t>Providers must override a minor’s confidentiality and report if: </a:t>
            </a:r>
          </a:p>
          <a:p>
            <a:pPr marL="225425">
              <a:spcBef>
                <a:spcPts val="1200"/>
              </a:spcBef>
            </a:pPr>
            <a:endParaRPr lang="en-US" sz="2300" dirty="0">
              <a:solidFill>
                <a:schemeClr val="tx1"/>
              </a:solidFill>
              <a:cs typeface="Calibri" pitchFamily="34" charset="0"/>
            </a:endParaRPr>
          </a:p>
        </p:txBody>
      </p:sp>
      <p:sp>
        <p:nvSpPr>
          <p:cNvPr id="6" name="Text Placeholder 1">
            <a:extLst>
              <a:ext uri="{FF2B5EF4-FFF2-40B4-BE49-F238E27FC236}">
                <a16:creationId xmlns:a16="http://schemas.microsoft.com/office/drawing/2014/main" id="{CDF871F2-95CB-17C0-71EC-67AD35CFF3C2}"/>
              </a:ext>
            </a:extLst>
          </p:cNvPr>
          <p:cNvSpPr>
            <a:spLocks noGrp="1"/>
          </p:cNvSpPr>
          <p:nvPr>
            <p:ph type="body" sz="quarter" idx="11"/>
          </p:nvPr>
        </p:nvSpPr>
        <p:spPr>
          <a:xfrm>
            <a:off x="771524" y="1647888"/>
            <a:ext cx="8221664" cy="2060497"/>
          </a:xfrm>
        </p:spPr>
        <p:txBody>
          <a:bodyPr/>
          <a:lstStyle/>
          <a:p>
            <a:pPr marL="514350" indent="-288925">
              <a:spcBef>
                <a:spcPts val="1200"/>
              </a:spcBef>
              <a:buFont typeface="Arial" panose="020B0604020202020204" pitchFamily="34" charset="0"/>
              <a:buChar char="•"/>
            </a:pPr>
            <a:r>
              <a:rPr lang="en-US" sz="1800" dirty="0">
                <a:solidFill>
                  <a:schemeClr val="tx1"/>
                </a:solidFill>
                <a:cs typeface="Calibri" pitchFamily="34" charset="0"/>
              </a:rPr>
              <a:t>If the minor </a:t>
            </a:r>
            <a:r>
              <a:rPr lang="en-US" sz="1800" b="1" dirty="0">
                <a:solidFill>
                  <a:schemeClr val="tx1"/>
                </a:solidFill>
                <a:cs typeface="Calibri" pitchFamily="34" charset="0"/>
              </a:rPr>
              <a:t>poses a danger to self or others</a:t>
            </a:r>
          </a:p>
          <a:p>
            <a:pPr marL="514350" indent="-288925">
              <a:spcBef>
                <a:spcPts val="1200"/>
              </a:spcBef>
              <a:buFont typeface="Arial" panose="020B0604020202020204" pitchFamily="34" charset="0"/>
              <a:buChar char="•"/>
            </a:pPr>
            <a:r>
              <a:rPr lang="en-US" sz="1800" dirty="0">
                <a:solidFill>
                  <a:schemeClr val="tx1"/>
                </a:solidFill>
                <a:cs typeface="Calibri" pitchFamily="34" charset="0"/>
              </a:rPr>
              <a:t>There is suspicion of </a:t>
            </a:r>
            <a:r>
              <a:rPr lang="en-US" sz="1800" b="1" dirty="0">
                <a:solidFill>
                  <a:schemeClr val="tx1"/>
                </a:solidFill>
                <a:cs typeface="Calibri" pitchFamily="34" charset="0"/>
              </a:rPr>
              <a:t>abuse or neglect</a:t>
            </a:r>
          </a:p>
          <a:p>
            <a:pPr marL="514350" indent="-288925">
              <a:spcBef>
                <a:spcPts val="1200"/>
              </a:spcBef>
              <a:buFont typeface="Arial" panose="020B0604020202020204" pitchFamily="34" charset="0"/>
              <a:buChar char="•"/>
            </a:pPr>
            <a:r>
              <a:rPr lang="en-US" sz="1800" dirty="0">
                <a:solidFill>
                  <a:schemeClr val="tx1"/>
                </a:solidFill>
                <a:cs typeface="Calibri" pitchFamily="34" charset="0"/>
              </a:rPr>
              <a:t>Sexual activity occurred that was </a:t>
            </a:r>
            <a:r>
              <a:rPr lang="en-US" sz="1800" b="1" dirty="0">
                <a:solidFill>
                  <a:schemeClr val="tx1"/>
                </a:solidFill>
                <a:cs typeface="Calibri" pitchFamily="34" charset="0"/>
              </a:rPr>
              <a:t>without consent</a:t>
            </a:r>
            <a:r>
              <a:rPr lang="en-US" sz="1800" dirty="0">
                <a:solidFill>
                  <a:schemeClr val="tx1"/>
                </a:solidFill>
                <a:cs typeface="Calibri" pitchFamily="34" charset="0"/>
              </a:rPr>
              <a:t>, involved </a:t>
            </a:r>
            <a:r>
              <a:rPr lang="en-US" sz="1800" b="1" dirty="0">
                <a:solidFill>
                  <a:schemeClr val="tx1"/>
                </a:solidFill>
                <a:cs typeface="Calibri" pitchFamily="34" charset="0"/>
              </a:rPr>
              <a:t>coercion</a:t>
            </a:r>
            <a:r>
              <a:rPr lang="en-US" sz="1800" dirty="0">
                <a:solidFill>
                  <a:schemeClr val="tx1"/>
                </a:solidFill>
                <a:cs typeface="Calibri" pitchFamily="34" charset="0"/>
              </a:rPr>
              <a:t>, or was not between peers of the similar age or developmental stage</a:t>
            </a:r>
          </a:p>
          <a:p>
            <a:pPr marL="514350" indent="-288925">
              <a:spcBef>
                <a:spcPts val="1200"/>
              </a:spcBef>
              <a:buFont typeface="Arial" panose="020B0604020202020204" pitchFamily="34" charset="0"/>
              <a:buChar char="•"/>
            </a:pPr>
            <a:r>
              <a:rPr lang="en-US" sz="1800" dirty="0">
                <a:solidFill>
                  <a:schemeClr val="tx1"/>
                </a:solidFill>
                <a:cs typeface="Calibri" pitchFamily="34" charset="0"/>
              </a:rPr>
              <a:t>The minor is under age 16 and has been sexually active with an </a:t>
            </a:r>
            <a:r>
              <a:rPr lang="en-US" sz="1800" b="1" dirty="0">
                <a:solidFill>
                  <a:schemeClr val="tx1"/>
                </a:solidFill>
                <a:cs typeface="Calibri" pitchFamily="34" charset="0"/>
              </a:rPr>
              <a:t>adult age 24 or over </a:t>
            </a:r>
          </a:p>
          <a:p>
            <a:endParaRPr lang="en-US" dirty="0">
              <a:solidFill>
                <a:schemeClr val="tx1"/>
              </a:solidFill>
            </a:endParaRPr>
          </a:p>
        </p:txBody>
      </p:sp>
    </p:spTree>
    <p:extLst>
      <p:ext uri="{BB962C8B-B14F-4D97-AF65-F5344CB8AC3E}">
        <p14:creationId xmlns:p14="http://schemas.microsoft.com/office/powerpoint/2010/main" val="404506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83B3E-A662-7CA6-89FC-F57B0AB55D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B8A796-9E5E-6A6F-7CF2-4F2599FF79F3}"/>
              </a:ext>
            </a:extLst>
          </p:cNvPr>
          <p:cNvSpPr>
            <a:spLocks noGrp="1"/>
          </p:cNvSpPr>
          <p:nvPr>
            <p:ph type="title"/>
          </p:nvPr>
        </p:nvSpPr>
        <p:spPr>
          <a:xfrm>
            <a:off x="753905" y="141968"/>
            <a:ext cx="6816475" cy="466344"/>
          </a:xfrm>
        </p:spPr>
        <p:txBody>
          <a:bodyPr/>
          <a:lstStyle/>
          <a:p>
            <a:r>
              <a:rPr lang="en-US" dirty="0"/>
              <a:t>CASE SCENARIO: SHAY, 15 Y/O (she/her)</a:t>
            </a:r>
          </a:p>
        </p:txBody>
      </p:sp>
      <p:sp>
        <p:nvSpPr>
          <p:cNvPr id="7" name="Text Placeholder 1">
            <a:extLst>
              <a:ext uri="{FF2B5EF4-FFF2-40B4-BE49-F238E27FC236}">
                <a16:creationId xmlns:a16="http://schemas.microsoft.com/office/drawing/2014/main" id="{89E4005C-F269-6B67-BFF8-2C002E94C8AD}"/>
              </a:ext>
            </a:extLst>
          </p:cNvPr>
          <p:cNvSpPr txBox="1">
            <a:spLocks/>
          </p:cNvSpPr>
          <p:nvPr/>
        </p:nvSpPr>
        <p:spPr>
          <a:xfrm>
            <a:off x="763347" y="1030245"/>
            <a:ext cx="4073883" cy="3650191"/>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tx1"/>
                </a:solidFill>
              </a:rPr>
              <a:t>Information regarding consultation, examination, or treatment for a STI provided to a minor may NOT be disclosed to a parent without the teen’s consent. </a:t>
            </a:r>
          </a:p>
          <a:p>
            <a:endParaRPr lang="en-US" dirty="0">
              <a:solidFill>
                <a:schemeClr val="tx1"/>
              </a:solidFill>
            </a:endParaRPr>
          </a:p>
        </p:txBody>
      </p:sp>
      <p:sp>
        <p:nvSpPr>
          <p:cNvPr id="8" name="Rectangle 7">
            <a:extLst>
              <a:ext uri="{FF2B5EF4-FFF2-40B4-BE49-F238E27FC236}">
                <a16:creationId xmlns:a16="http://schemas.microsoft.com/office/drawing/2014/main" id="{2139F81F-5C93-2DD4-BD4F-186336B59145}"/>
              </a:ext>
            </a:extLst>
          </p:cNvPr>
          <p:cNvSpPr/>
          <p:nvPr/>
        </p:nvSpPr>
        <p:spPr>
          <a:xfrm>
            <a:off x="763347" y="2600125"/>
            <a:ext cx="4277311" cy="2031325"/>
          </a:xfrm>
          <a:prstGeom prst="rect">
            <a:avLst/>
          </a:prstGeom>
          <a:noFill/>
        </p:spPr>
        <p:txBody>
          <a:bodyPr wrap="square">
            <a:spAutoFit/>
          </a:bodyPr>
          <a:lstStyle/>
          <a:p>
            <a:pPr marL="285750" lvl="0" indent="-285750">
              <a:buFont typeface="Arial" panose="020B0604020202020204" pitchFamily="34" charset="0"/>
              <a:buChar char="•"/>
            </a:pPr>
            <a:r>
              <a:rPr lang="en-US" sz="1800" i="1" dirty="0"/>
              <a:t>If Shay’s mother calls the clinic to ask if Shay received an STI test, can this information be released?</a:t>
            </a:r>
          </a:p>
          <a:p>
            <a:pPr marL="285750" lvl="0" indent="-285750">
              <a:buFont typeface="Arial" panose="020B0604020202020204" pitchFamily="34" charset="0"/>
              <a:buChar char="•"/>
            </a:pPr>
            <a:endParaRPr lang="en-US" sz="1800" i="1" dirty="0"/>
          </a:p>
          <a:p>
            <a:pPr marL="285750" lvl="0" indent="-285750">
              <a:buFont typeface="Arial" panose="020B0604020202020204" pitchFamily="34" charset="0"/>
              <a:buChar char="•"/>
            </a:pPr>
            <a:r>
              <a:rPr lang="en-US" sz="1800" i="1" dirty="0"/>
              <a:t>Are there other ways that Shay’s mother could find out that Shay received this service?</a:t>
            </a:r>
            <a:endParaRPr lang="en-US" sz="2000" dirty="0"/>
          </a:p>
        </p:txBody>
      </p:sp>
      <p:pic>
        <p:nvPicPr>
          <p:cNvPr id="9" name="Picture 8">
            <a:extLst>
              <a:ext uri="{FF2B5EF4-FFF2-40B4-BE49-F238E27FC236}">
                <a16:creationId xmlns:a16="http://schemas.microsoft.com/office/drawing/2014/main" id="{1CBE937D-4D2F-5F64-0DC2-666523C6C6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78783" y="1030245"/>
            <a:ext cx="4099463" cy="2735344"/>
          </a:xfrm>
          <a:prstGeom prst="rect">
            <a:avLst/>
          </a:prstGeom>
        </p:spPr>
      </p:pic>
    </p:spTree>
    <p:extLst>
      <p:ext uri="{BB962C8B-B14F-4D97-AF65-F5344CB8AC3E}">
        <p14:creationId xmlns:p14="http://schemas.microsoft.com/office/powerpoint/2010/main" val="424100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49928-F35F-8952-4A64-DEDCBDE47C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42D2B9-150E-A067-4AB4-0825DEF03F1C}"/>
              </a:ext>
            </a:extLst>
          </p:cNvPr>
          <p:cNvSpPr>
            <a:spLocks noGrp="1"/>
          </p:cNvSpPr>
          <p:nvPr>
            <p:ph type="title"/>
          </p:nvPr>
        </p:nvSpPr>
        <p:spPr>
          <a:xfrm>
            <a:off x="753905" y="141968"/>
            <a:ext cx="7146085" cy="466344"/>
          </a:xfrm>
        </p:spPr>
        <p:txBody>
          <a:bodyPr/>
          <a:lstStyle/>
          <a:p>
            <a:r>
              <a:rPr lang="en-US" dirty="0"/>
              <a:t>CASE SCENARIO: GIOVANNI, 17 Y/O (He/him)</a:t>
            </a:r>
          </a:p>
        </p:txBody>
      </p:sp>
      <p:pic>
        <p:nvPicPr>
          <p:cNvPr id="5" name="Picture Placeholder 3">
            <a:extLst>
              <a:ext uri="{FF2B5EF4-FFF2-40B4-BE49-F238E27FC236}">
                <a16:creationId xmlns:a16="http://schemas.microsoft.com/office/drawing/2014/main" id="{3BA1C022-085C-AB17-CE3B-4AF19FA465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90" r="16090"/>
          <a:stretch/>
        </p:blipFill>
        <p:spPr>
          <a:xfrm>
            <a:off x="761599" y="1012553"/>
            <a:ext cx="3977549" cy="3907521"/>
          </a:xfrm>
          <a:prstGeom prst="rect">
            <a:avLst/>
          </a:prstGeom>
        </p:spPr>
      </p:pic>
      <p:sp>
        <p:nvSpPr>
          <p:cNvPr id="6" name="Text Placeholder 2">
            <a:extLst>
              <a:ext uri="{FF2B5EF4-FFF2-40B4-BE49-F238E27FC236}">
                <a16:creationId xmlns:a16="http://schemas.microsoft.com/office/drawing/2014/main" id="{04A04BD0-E0FF-BC34-2D91-F549B5DB1442}"/>
              </a:ext>
            </a:extLst>
          </p:cNvPr>
          <p:cNvSpPr txBox="1">
            <a:spLocks/>
          </p:cNvSpPr>
          <p:nvPr/>
        </p:nvSpPr>
        <p:spPr>
          <a:xfrm>
            <a:off x="4876800" y="1012553"/>
            <a:ext cx="4116389" cy="3650191"/>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b="1" cap="all">
                <a:solidFill>
                  <a:schemeClr val="tx1"/>
                </a:solidFill>
                <a:latin typeface="+mj-lt"/>
                <a:ea typeface="Calibri"/>
                <a:cs typeface="Times New Roman"/>
              </a:rPr>
              <a:t>Purpose of visit</a:t>
            </a:r>
            <a:br>
              <a:rPr lang="en-US" sz="1600" b="1">
                <a:solidFill>
                  <a:schemeClr val="tx1"/>
                </a:solidFill>
                <a:ea typeface="Calibri"/>
                <a:cs typeface="Times New Roman"/>
              </a:rPr>
            </a:br>
            <a:r>
              <a:rPr lang="en-US">
                <a:solidFill>
                  <a:schemeClr val="tx1"/>
                </a:solidFill>
                <a:ea typeface="Calibri"/>
                <a:cs typeface="Times New Roman"/>
              </a:rPr>
              <a:t>Well visit</a:t>
            </a:r>
          </a:p>
          <a:p>
            <a:pPr>
              <a:lnSpc>
                <a:spcPct val="100000"/>
              </a:lnSpc>
            </a:pPr>
            <a:r>
              <a:rPr lang="en-US" sz="2000" b="1" cap="all">
                <a:solidFill>
                  <a:schemeClr val="tx1"/>
                </a:solidFill>
                <a:latin typeface="+mj-lt"/>
                <a:ea typeface="Calibri"/>
                <a:cs typeface="Times New Roman"/>
              </a:rPr>
              <a:t>Issue that emerges through clinician interview</a:t>
            </a:r>
            <a:br>
              <a:rPr lang="en-US" sz="1600" b="1">
                <a:solidFill>
                  <a:schemeClr val="tx1"/>
                </a:solidFill>
                <a:ea typeface="Calibri"/>
                <a:cs typeface="Times New Roman"/>
              </a:rPr>
            </a:br>
            <a:r>
              <a:rPr lang="en-US">
                <a:solidFill>
                  <a:schemeClr val="tx1"/>
                </a:solidFill>
                <a:ea typeface="Calibri"/>
                <a:cs typeface="Times New Roman"/>
              </a:rPr>
              <a:t>States to clinician that he’s ready to get treatment for a substance use disorder</a:t>
            </a:r>
          </a:p>
          <a:p>
            <a:pPr>
              <a:lnSpc>
                <a:spcPct val="100000"/>
              </a:lnSpc>
            </a:pPr>
            <a:r>
              <a:rPr lang="en-US" sz="2000" b="1" cap="all">
                <a:solidFill>
                  <a:schemeClr val="tx1"/>
                </a:solidFill>
                <a:latin typeface="+mj-lt"/>
                <a:ea typeface="Calibri"/>
                <a:cs typeface="Times New Roman"/>
              </a:rPr>
              <a:t>Parent information</a:t>
            </a:r>
            <a:br>
              <a:rPr lang="en-US" sz="1600" b="1">
                <a:solidFill>
                  <a:schemeClr val="tx1"/>
                </a:solidFill>
                <a:ea typeface="Calibri"/>
                <a:cs typeface="Times New Roman"/>
              </a:rPr>
            </a:br>
            <a:r>
              <a:rPr lang="en-US">
                <a:solidFill>
                  <a:schemeClr val="tx1"/>
                </a:solidFill>
                <a:ea typeface="Calibri"/>
                <a:cs typeface="Times New Roman"/>
              </a:rPr>
              <a:t>Doesn’t want to disappoint family</a:t>
            </a:r>
          </a:p>
          <a:p>
            <a:endParaRPr lang="en-US" dirty="0">
              <a:solidFill>
                <a:schemeClr val="tx1"/>
              </a:solidFill>
            </a:endParaRPr>
          </a:p>
        </p:txBody>
      </p:sp>
      <p:sp>
        <p:nvSpPr>
          <p:cNvPr id="7" name="TextBox 6">
            <a:extLst>
              <a:ext uri="{FF2B5EF4-FFF2-40B4-BE49-F238E27FC236}">
                <a16:creationId xmlns:a16="http://schemas.microsoft.com/office/drawing/2014/main" id="{1FDF8287-840E-EB74-FD5D-3037371266BE}"/>
              </a:ext>
            </a:extLst>
          </p:cNvPr>
          <p:cNvSpPr txBox="1"/>
          <p:nvPr/>
        </p:nvSpPr>
        <p:spPr>
          <a:xfrm>
            <a:off x="4504661" y="4012182"/>
            <a:ext cx="4640181" cy="923330"/>
          </a:xfrm>
          <a:prstGeom prst="rect">
            <a:avLst/>
          </a:prstGeom>
          <a:noFill/>
        </p:spPr>
        <p:txBody>
          <a:bodyPr wrap="square" rtlCol="0">
            <a:spAutoFit/>
          </a:bodyPr>
          <a:lstStyle/>
          <a:p>
            <a:pPr marL="119063" lvl="0" algn="ctr"/>
            <a:r>
              <a:rPr lang="en-US" sz="1800" i="1" dirty="0"/>
              <a:t>Is Giovanni allowed to get outpatient counseling for substance use without a parent/legal guardian’s consent?</a:t>
            </a:r>
          </a:p>
        </p:txBody>
      </p:sp>
    </p:spTree>
    <p:extLst>
      <p:ext uri="{BB962C8B-B14F-4D97-AF65-F5344CB8AC3E}">
        <p14:creationId xmlns:p14="http://schemas.microsoft.com/office/powerpoint/2010/main" val="308372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9751" y="1293067"/>
            <a:ext cx="5270090" cy="1815549"/>
          </a:xfrm>
        </p:spPr>
        <p:txBody>
          <a:bodyPr/>
          <a:lstStyle/>
          <a:p>
            <a:r>
              <a:rPr lang="en-US" dirty="0"/>
              <a:t>Thank you!</a:t>
            </a:r>
          </a:p>
        </p:txBody>
      </p:sp>
      <p:sp>
        <p:nvSpPr>
          <p:cNvPr id="3" name="Rectangle 2">
            <a:extLst>
              <a:ext uri="{FF2B5EF4-FFF2-40B4-BE49-F238E27FC236}">
                <a16:creationId xmlns:a16="http://schemas.microsoft.com/office/drawing/2014/main" id="{02F71015-680D-C36B-BD08-9610052384F6}"/>
              </a:ext>
            </a:extLst>
          </p:cNvPr>
          <p:cNvSpPr/>
          <p:nvPr/>
        </p:nvSpPr>
        <p:spPr>
          <a:xfrm>
            <a:off x="0" y="3923780"/>
            <a:ext cx="3711160" cy="156262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EF7792-5E11-58F0-E504-08E8660FBE38}"/>
              </a:ext>
            </a:extLst>
          </p:cNvPr>
          <p:cNvPicPr>
            <a:picLocks noChangeAspect="1"/>
          </p:cNvPicPr>
          <p:nvPr/>
        </p:nvPicPr>
        <p:blipFill>
          <a:blip r:embed="rId3"/>
          <a:stretch>
            <a:fillRect/>
          </a:stretch>
        </p:blipFill>
        <p:spPr>
          <a:xfrm>
            <a:off x="0" y="316671"/>
            <a:ext cx="3711160" cy="3607109"/>
          </a:xfrm>
          <a:prstGeom prst="rect">
            <a:avLst/>
          </a:prstGeom>
        </p:spPr>
      </p:pic>
      <p:sp>
        <p:nvSpPr>
          <p:cNvPr id="6" name="Rectangle 5">
            <a:extLst>
              <a:ext uri="{FF2B5EF4-FFF2-40B4-BE49-F238E27FC236}">
                <a16:creationId xmlns:a16="http://schemas.microsoft.com/office/drawing/2014/main" id="{A732182F-579C-B804-E6AF-49490039849F}"/>
              </a:ext>
            </a:extLst>
          </p:cNvPr>
          <p:cNvSpPr/>
          <p:nvPr/>
        </p:nvSpPr>
        <p:spPr>
          <a:xfrm>
            <a:off x="0" y="1"/>
            <a:ext cx="3711160" cy="31667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green text on a black background&#10;&#10;Description automatically generated">
            <a:extLst>
              <a:ext uri="{FF2B5EF4-FFF2-40B4-BE49-F238E27FC236}">
                <a16:creationId xmlns:a16="http://schemas.microsoft.com/office/drawing/2014/main" id="{BFA10449-C12C-8C82-093D-219B9A4EE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6" y="4550204"/>
            <a:ext cx="2957930" cy="691416"/>
          </a:xfrm>
          <a:prstGeom prst="rect">
            <a:avLst/>
          </a:prstGeom>
        </p:spPr>
      </p:pic>
      <p:pic>
        <p:nvPicPr>
          <p:cNvPr id="9" name="Picture 8" descr="A green star on a black background&#10;&#10;Description automatically generated">
            <a:extLst>
              <a:ext uri="{FF2B5EF4-FFF2-40B4-BE49-F238E27FC236}">
                <a16:creationId xmlns:a16="http://schemas.microsoft.com/office/drawing/2014/main" id="{6E4814F5-C66B-8B78-DA7D-4DF6BA6ED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710" y="819202"/>
            <a:ext cx="1412043" cy="1549325"/>
          </a:xfrm>
          <a:prstGeom prst="rect">
            <a:avLst/>
          </a:prstGeom>
        </p:spPr>
      </p:pic>
      <p:sp>
        <p:nvSpPr>
          <p:cNvPr id="10" name="TextBox 9">
            <a:extLst>
              <a:ext uri="{FF2B5EF4-FFF2-40B4-BE49-F238E27FC236}">
                <a16:creationId xmlns:a16="http://schemas.microsoft.com/office/drawing/2014/main" id="{AB52A798-9C0B-9BCD-2778-ED48DB0AE204}"/>
              </a:ext>
            </a:extLst>
          </p:cNvPr>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11" name="Picture 10" descr="A yellow letter m and blue text&#10;&#10;Description automatically generated">
            <a:extLst>
              <a:ext uri="{FF2B5EF4-FFF2-40B4-BE49-F238E27FC236}">
                <a16:creationId xmlns:a16="http://schemas.microsoft.com/office/drawing/2014/main" id="{42C198EB-DB1C-B48E-11AD-9B9D46D3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854" y="3893534"/>
            <a:ext cx="1630747" cy="1348085"/>
          </a:xfrm>
          <a:prstGeom prst="rect">
            <a:avLst/>
          </a:prstGeom>
        </p:spPr>
      </p:pic>
    </p:spTree>
    <p:extLst>
      <p:ext uri="{BB962C8B-B14F-4D97-AF65-F5344CB8AC3E}">
        <p14:creationId xmlns:p14="http://schemas.microsoft.com/office/powerpoint/2010/main" val="8504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CASE SCENARIO: SHAY, 15 Y/O girl</a:t>
            </a:r>
          </a:p>
        </p:txBody>
      </p:sp>
      <p:sp>
        <p:nvSpPr>
          <p:cNvPr id="5" name="Text Placeholder 2">
            <a:extLst>
              <a:ext uri="{FF2B5EF4-FFF2-40B4-BE49-F238E27FC236}">
                <a16:creationId xmlns:a16="http://schemas.microsoft.com/office/drawing/2014/main" id="{AF249000-1BFD-C5BC-8AA9-8E67712705D5}"/>
              </a:ext>
            </a:extLst>
          </p:cNvPr>
          <p:cNvSpPr txBox="1">
            <a:spLocks/>
          </p:cNvSpPr>
          <p:nvPr/>
        </p:nvSpPr>
        <p:spPr>
          <a:xfrm>
            <a:off x="771524" y="1052225"/>
            <a:ext cx="4073883" cy="36501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cap="all">
                <a:latin typeface="Roboto Condensed"/>
                <a:cs typeface="Calibri" pitchFamily="34" charset="0"/>
              </a:rPr>
              <a:t>Purpose of visit </a:t>
            </a:r>
            <a:br>
              <a:rPr lang="en-US" sz="1800" b="1">
                <a:cs typeface="Calibri" pitchFamily="34" charset="0"/>
              </a:rPr>
            </a:br>
            <a:r>
              <a:rPr lang="en-US" sz="1800">
                <a:cs typeface="Calibri" pitchFamily="34" charset="0"/>
              </a:rPr>
              <a:t>Sore throat</a:t>
            </a:r>
          </a:p>
          <a:p>
            <a:pPr marL="0" indent="0">
              <a:buFont typeface="Arial" panose="020B0604020202020204" pitchFamily="34" charset="0"/>
              <a:buNone/>
            </a:pPr>
            <a:r>
              <a:rPr lang="en-US" sz="1800" b="1" cap="all">
                <a:latin typeface="Roboto Condensed"/>
                <a:cs typeface="Calibri" pitchFamily="34" charset="0"/>
              </a:rPr>
              <a:t>Issue that emerges from clinician interview </a:t>
            </a:r>
            <a:br>
              <a:rPr lang="en-US" sz="1800" b="1">
                <a:cs typeface="Calibri" pitchFamily="34" charset="0"/>
              </a:rPr>
            </a:br>
            <a:r>
              <a:rPr lang="en-US" sz="1800">
                <a:cs typeface="Calibri" pitchFamily="34" charset="0"/>
              </a:rPr>
              <a:t>Concerned about having an STI</a:t>
            </a:r>
          </a:p>
          <a:p>
            <a:pPr marL="0" indent="0">
              <a:buFont typeface="Arial" panose="020B0604020202020204" pitchFamily="34" charset="0"/>
              <a:buNone/>
            </a:pPr>
            <a:r>
              <a:rPr lang="en-US" sz="1800" b="1" cap="all">
                <a:latin typeface="Roboto Condensed"/>
                <a:cs typeface="Calibri" pitchFamily="34" charset="0"/>
              </a:rPr>
              <a:t>Parent information </a:t>
            </a:r>
            <a:br>
              <a:rPr lang="en-US" sz="1800" b="1">
                <a:cs typeface="Calibri" pitchFamily="34" charset="0"/>
              </a:rPr>
            </a:br>
            <a:r>
              <a:rPr lang="en-US" sz="1800">
                <a:cs typeface="Calibri" pitchFamily="34" charset="0"/>
              </a:rPr>
              <a:t>Shay says they are worried their mother will kick them out of the house if she knows Shay is sexually active</a:t>
            </a:r>
          </a:p>
          <a:p>
            <a:endParaRPr lang="en-US" dirty="0"/>
          </a:p>
        </p:txBody>
      </p:sp>
      <p:sp>
        <p:nvSpPr>
          <p:cNvPr id="7" name="Rectangle 6">
            <a:extLst>
              <a:ext uri="{FF2B5EF4-FFF2-40B4-BE49-F238E27FC236}">
                <a16:creationId xmlns:a16="http://schemas.microsoft.com/office/drawing/2014/main" id="{1F7F5A4C-722F-6F11-DABB-D2191565E257}"/>
              </a:ext>
            </a:extLst>
          </p:cNvPr>
          <p:cNvSpPr/>
          <p:nvPr/>
        </p:nvSpPr>
        <p:spPr>
          <a:xfrm>
            <a:off x="532783" y="3900180"/>
            <a:ext cx="4551363"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 </a:t>
            </a:r>
          </a:p>
        </p:txBody>
      </p:sp>
      <p:pic>
        <p:nvPicPr>
          <p:cNvPr id="8" name="Picture 7">
            <a:extLst>
              <a:ext uri="{FF2B5EF4-FFF2-40B4-BE49-F238E27FC236}">
                <a16:creationId xmlns:a16="http://schemas.microsoft.com/office/drawing/2014/main" id="{B8CD7CCD-BF53-E670-5EF4-3E2E1E78F01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70132" y="1153830"/>
            <a:ext cx="4115958" cy="2746350"/>
          </a:xfrm>
          <a:prstGeom prst="rect">
            <a:avLst/>
          </a:prstGeom>
        </p:spPr>
      </p:pic>
    </p:spTree>
    <p:extLst>
      <p:ext uri="{BB962C8B-B14F-4D97-AF65-F5344CB8AC3E}">
        <p14:creationId xmlns:p14="http://schemas.microsoft.com/office/powerpoint/2010/main" val="29613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D9AFC-8B65-BFB0-C529-EF9270D5133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BABCD0D-1BA7-7D78-9E25-EB094DA3B4AA}"/>
              </a:ext>
            </a:extLst>
          </p:cNvPr>
          <p:cNvSpPr>
            <a:spLocks noGrp="1"/>
          </p:cNvSpPr>
          <p:nvPr>
            <p:ph type="title"/>
          </p:nvPr>
        </p:nvSpPr>
        <p:spPr/>
        <p:txBody>
          <a:bodyPr/>
          <a:lstStyle/>
          <a:p>
            <a:r>
              <a:rPr lang="en-US" dirty="0"/>
              <a:t>Important Definitions</a:t>
            </a:r>
          </a:p>
        </p:txBody>
      </p:sp>
      <p:sp>
        <p:nvSpPr>
          <p:cNvPr id="10" name="Text Placeholder 3">
            <a:extLst>
              <a:ext uri="{FF2B5EF4-FFF2-40B4-BE49-F238E27FC236}">
                <a16:creationId xmlns:a16="http://schemas.microsoft.com/office/drawing/2014/main" id="{37665A42-0C3F-02F3-3B12-F31BB7230DFB}"/>
              </a:ext>
            </a:extLst>
          </p:cNvPr>
          <p:cNvSpPr txBox="1">
            <a:spLocks/>
          </p:cNvSpPr>
          <p:nvPr/>
        </p:nvSpPr>
        <p:spPr>
          <a:xfrm>
            <a:off x="771121" y="923599"/>
            <a:ext cx="8230246" cy="407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cap="all" dirty="0">
                <a:solidFill>
                  <a:srgbClr val="92D050"/>
                </a:solidFill>
                <a:latin typeface="Roboto Condensed"/>
                <a:cs typeface="Calibri" pitchFamily="34" charset="0"/>
              </a:rPr>
              <a:t>Consent</a:t>
            </a:r>
            <a:endParaRPr lang="en-US" sz="2400" i="1" dirty="0">
              <a:solidFill>
                <a:srgbClr val="92D050"/>
              </a:solidFill>
              <a:cs typeface="Calibri" pitchFamily="34" charset="0"/>
            </a:endParaRPr>
          </a:p>
        </p:txBody>
      </p:sp>
      <p:sp>
        <p:nvSpPr>
          <p:cNvPr id="11" name="Text Placeholder 1">
            <a:extLst>
              <a:ext uri="{FF2B5EF4-FFF2-40B4-BE49-F238E27FC236}">
                <a16:creationId xmlns:a16="http://schemas.microsoft.com/office/drawing/2014/main" id="{CB500EC4-5FC6-D3CB-CB04-B45EBDAD6D15}"/>
              </a:ext>
            </a:extLst>
          </p:cNvPr>
          <p:cNvSpPr txBox="1">
            <a:spLocks/>
          </p:cNvSpPr>
          <p:nvPr/>
        </p:nvSpPr>
        <p:spPr>
          <a:xfrm>
            <a:off x="771362" y="1379009"/>
            <a:ext cx="8229763" cy="1500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lnSpc>
                <a:spcPct val="100000"/>
              </a:lnSpc>
            </a:pPr>
            <a:r>
              <a:rPr lang="en-US" sz="1800"/>
              <a:t>Permission to act </a:t>
            </a:r>
          </a:p>
          <a:p>
            <a:pPr marL="400050" indent="-285750">
              <a:lnSpc>
                <a:spcPct val="100000"/>
              </a:lnSpc>
            </a:pPr>
            <a:r>
              <a:rPr lang="en-US" sz="1800"/>
              <a:t>Parent/legal guardian must give consent before their minor child can receive services (except specific confidential services)</a:t>
            </a:r>
            <a:endParaRPr lang="en-US" dirty="0"/>
          </a:p>
        </p:txBody>
      </p:sp>
      <p:sp>
        <p:nvSpPr>
          <p:cNvPr id="13" name="Text Placeholder 5">
            <a:extLst>
              <a:ext uri="{FF2B5EF4-FFF2-40B4-BE49-F238E27FC236}">
                <a16:creationId xmlns:a16="http://schemas.microsoft.com/office/drawing/2014/main" id="{12A7A0CC-3651-B966-53E0-567CB6B37F90}"/>
              </a:ext>
            </a:extLst>
          </p:cNvPr>
          <p:cNvSpPr txBox="1">
            <a:spLocks/>
          </p:cNvSpPr>
          <p:nvPr/>
        </p:nvSpPr>
        <p:spPr>
          <a:xfrm>
            <a:off x="771524" y="3534043"/>
            <a:ext cx="8221664" cy="1500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pPr>
            <a:r>
              <a:rPr lang="en-US" sz="1800" dirty="0"/>
              <a:t>How providers and staff keep certain information confidential</a:t>
            </a:r>
          </a:p>
          <a:p>
            <a:pPr marL="114300">
              <a:lnSpc>
                <a:spcPct val="100000"/>
              </a:lnSpc>
            </a:pPr>
            <a:endParaRPr lang="en-US" sz="2400" dirty="0"/>
          </a:p>
          <a:p>
            <a:pPr marL="0" indent="0">
              <a:lnSpc>
                <a:spcPct val="100000"/>
              </a:lnSpc>
              <a:buFont typeface="Arial" panose="020B0604020202020204" pitchFamily="34" charset="0"/>
              <a:buNone/>
            </a:pPr>
            <a:r>
              <a:rPr lang="en-US" sz="1800" dirty="0"/>
              <a:t>			         Consent ≠ Confidentiality</a:t>
            </a:r>
          </a:p>
          <a:p>
            <a:endParaRPr lang="en-US" dirty="0"/>
          </a:p>
        </p:txBody>
      </p:sp>
      <p:sp>
        <p:nvSpPr>
          <p:cNvPr id="14" name="Text Placeholder 3">
            <a:extLst>
              <a:ext uri="{FF2B5EF4-FFF2-40B4-BE49-F238E27FC236}">
                <a16:creationId xmlns:a16="http://schemas.microsoft.com/office/drawing/2014/main" id="{4CCC2DB7-5FD2-15A5-83D7-1DF3B1BFEDFB}"/>
              </a:ext>
            </a:extLst>
          </p:cNvPr>
          <p:cNvSpPr txBox="1">
            <a:spLocks/>
          </p:cNvSpPr>
          <p:nvPr/>
        </p:nvSpPr>
        <p:spPr>
          <a:xfrm>
            <a:off x="755005" y="3126794"/>
            <a:ext cx="8230246" cy="407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cap="all" dirty="0">
                <a:solidFill>
                  <a:srgbClr val="92D050"/>
                </a:solidFill>
                <a:latin typeface="Roboto Condensed"/>
                <a:cs typeface="Calibri" pitchFamily="34" charset="0"/>
              </a:rPr>
              <a:t>Confidentiality</a:t>
            </a:r>
            <a:endParaRPr lang="en-US" sz="2400" i="1" dirty="0">
              <a:solidFill>
                <a:srgbClr val="92D050"/>
              </a:solidFill>
              <a:cs typeface="Calibri" pitchFamily="34" charset="0"/>
            </a:endParaRPr>
          </a:p>
        </p:txBody>
      </p:sp>
    </p:spTree>
    <p:extLst>
      <p:ext uri="{BB962C8B-B14F-4D97-AF65-F5344CB8AC3E}">
        <p14:creationId xmlns:p14="http://schemas.microsoft.com/office/powerpoint/2010/main" val="175545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0029A-F259-C463-2CB5-85384C4851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5036DA-CB64-C9F8-0E8F-57734964150E}"/>
              </a:ext>
            </a:extLst>
          </p:cNvPr>
          <p:cNvSpPr>
            <a:spLocks noGrp="1"/>
          </p:cNvSpPr>
          <p:nvPr>
            <p:ph type="title"/>
          </p:nvPr>
        </p:nvSpPr>
        <p:spPr>
          <a:xfrm>
            <a:off x="753906" y="141968"/>
            <a:ext cx="7369368" cy="466344"/>
          </a:xfrm>
        </p:spPr>
        <p:txBody>
          <a:bodyPr/>
          <a:lstStyle/>
          <a:p>
            <a:r>
              <a:rPr lang="en-US" dirty="0"/>
              <a:t>FL Law: parental Consent Exceptions </a:t>
            </a:r>
          </a:p>
        </p:txBody>
      </p:sp>
      <p:sp>
        <p:nvSpPr>
          <p:cNvPr id="13" name="Text Placeholder 2">
            <a:extLst>
              <a:ext uri="{FF2B5EF4-FFF2-40B4-BE49-F238E27FC236}">
                <a16:creationId xmlns:a16="http://schemas.microsoft.com/office/drawing/2014/main" id="{8691E522-9A02-30A5-EA13-2D6CBAD0E1C1}"/>
              </a:ext>
            </a:extLst>
          </p:cNvPr>
          <p:cNvSpPr txBox="1">
            <a:spLocks/>
          </p:cNvSpPr>
          <p:nvPr/>
        </p:nvSpPr>
        <p:spPr>
          <a:xfrm>
            <a:off x="295385" y="914400"/>
            <a:ext cx="9166004" cy="3657600"/>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31611">
              <a:lnSpc>
                <a:spcPct val="100000"/>
              </a:lnSpc>
              <a:spcBef>
                <a:spcPts val="0"/>
              </a:spcBef>
              <a:buFontTx/>
              <a:buNone/>
              <a:defRPr/>
            </a:pPr>
            <a:r>
              <a:rPr lang="en-US" sz="1850" dirty="0">
                <a:solidFill>
                  <a:prstClr val="black"/>
                </a:solidFill>
                <a:latin typeface="Roboto"/>
                <a:cs typeface="Calibri" pitchFamily="34" charset="0"/>
              </a:rPr>
              <a:t>A parent or legal guardian must provide consent on behalf of a minor (under age 18) before health care services are provided, </a:t>
            </a:r>
            <a:r>
              <a:rPr lang="en-US" sz="1850" i="1" dirty="0">
                <a:solidFill>
                  <a:prstClr val="black"/>
                </a:solidFill>
                <a:latin typeface="Roboto"/>
                <a:cs typeface="Calibri" pitchFamily="34" charset="0"/>
              </a:rPr>
              <a:t>with </a:t>
            </a:r>
            <a:r>
              <a:rPr lang="en-US" sz="1850" b="1" i="1" dirty="0">
                <a:solidFill>
                  <a:prstClr val="black"/>
                </a:solidFill>
                <a:latin typeface="Roboto"/>
                <a:cs typeface="Calibri" pitchFamily="34" charset="0"/>
              </a:rPr>
              <a:t>several important exceptions</a:t>
            </a:r>
            <a:r>
              <a:rPr lang="en-US" sz="1850" i="1" dirty="0">
                <a:solidFill>
                  <a:prstClr val="black"/>
                </a:solidFill>
                <a:latin typeface="Roboto"/>
                <a:cs typeface="Calibri" pitchFamily="34" charset="0"/>
              </a:rPr>
              <a:t>:</a:t>
            </a:r>
          </a:p>
          <a:p>
            <a:pPr defTabSz="731611">
              <a:lnSpc>
                <a:spcPct val="100000"/>
              </a:lnSpc>
              <a:spcBef>
                <a:spcPts val="0"/>
              </a:spcBef>
              <a:buFontTx/>
              <a:buNone/>
              <a:defRPr/>
            </a:pPr>
            <a:endParaRPr lang="en-US" sz="1850" i="1" dirty="0">
              <a:solidFill>
                <a:prstClr val="black"/>
              </a:solidFill>
              <a:latin typeface="Roboto"/>
              <a:cs typeface="Calibri" pitchFamily="34" charset="0"/>
            </a:endParaRPr>
          </a:p>
          <a:p>
            <a:pPr marL="285750" indent="-285750" defTabSz="731611">
              <a:lnSpc>
                <a:spcPct val="100000"/>
              </a:lnSpc>
              <a:spcBef>
                <a:spcPts val="0"/>
              </a:spcBef>
              <a:buFont typeface="Arial" panose="020B0604020202020204" pitchFamily="34" charset="0"/>
              <a:buChar char="•"/>
              <a:defRPr/>
            </a:pPr>
            <a:r>
              <a:rPr lang="en-US" sz="1850" dirty="0">
                <a:solidFill>
                  <a:prstClr val="black"/>
                </a:solidFill>
                <a:latin typeface="Roboto"/>
                <a:cs typeface="Calibri" pitchFamily="34" charset="0"/>
              </a:rPr>
              <a:t>Emergency care</a:t>
            </a:r>
          </a:p>
          <a:p>
            <a:pPr marL="285750" indent="-285750" defTabSz="731611">
              <a:lnSpc>
                <a:spcPct val="100000"/>
              </a:lnSpc>
              <a:spcBef>
                <a:spcPts val="0"/>
              </a:spcBef>
              <a:buFont typeface="Arial" panose="020B0604020202020204" pitchFamily="34" charset="0"/>
              <a:buChar char="•"/>
              <a:defRPr/>
            </a:pPr>
            <a:r>
              <a:rPr lang="en-US" sz="1850" dirty="0">
                <a:solidFill>
                  <a:prstClr val="black"/>
                </a:solidFill>
                <a:latin typeface="Roboto"/>
                <a:cs typeface="Calibri" pitchFamily="34" charset="0"/>
              </a:rPr>
              <a:t>Emancipated minors (age 16+, self-supporting and living apart; or married; or tried as an adult)</a:t>
            </a:r>
          </a:p>
          <a:p>
            <a:pPr marL="285750" indent="-285750" defTabSz="731611">
              <a:lnSpc>
                <a:spcPct val="100000"/>
              </a:lnSpc>
              <a:spcBef>
                <a:spcPts val="0"/>
              </a:spcBef>
              <a:buFont typeface="Arial" panose="020B0604020202020204" pitchFamily="34" charset="0"/>
              <a:buChar char="•"/>
              <a:defRPr/>
            </a:pPr>
            <a:r>
              <a:rPr lang="en-US" sz="1850" dirty="0">
                <a:solidFill>
                  <a:prstClr val="black"/>
                </a:solidFill>
                <a:latin typeface="Roboto"/>
                <a:cs typeface="Calibri" pitchFamily="34" charset="0"/>
              </a:rPr>
              <a:t>Pregnancy related services: test, prenatal/postnatal care, delivery</a:t>
            </a:r>
          </a:p>
          <a:p>
            <a:pPr marL="971550" lvl="1" indent="-285750" defTabSz="731611">
              <a:lnSpc>
                <a:spcPct val="100000"/>
              </a:lnSpc>
              <a:spcBef>
                <a:spcPts val="0"/>
              </a:spcBef>
              <a:defRPr/>
            </a:pPr>
            <a:r>
              <a:rPr lang="en-US" sz="1850" dirty="0">
                <a:solidFill>
                  <a:prstClr val="black"/>
                </a:solidFill>
                <a:latin typeface="Roboto"/>
                <a:cs typeface="Calibri" pitchFamily="34" charset="0"/>
              </a:rPr>
              <a:t>Unmarried pregnant minors can only consent to services related to their pregnancy; cannot consent to medical/surgical care for themselves</a:t>
            </a:r>
          </a:p>
          <a:p>
            <a:pPr marL="342900" indent="-342900" defTabSz="731611">
              <a:lnSpc>
                <a:spcPct val="100000"/>
              </a:lnSpc>
              <a:spcBef>
                <a:spcPts val="0"/>
              </a:spcBef>
              <a:buFont typeface="Arial" panose="020B0604020202020204" pitchFamily="34" charset="0"/>
              <a:buChar char="•"/>
              <a:defRPr/>
            </a:pPr>
            <a:r>
              <a:rPr lang="en-US" sz="1850" dirty="0">
                <a:solidFill>
                  <a:prstClr val="black"/>
                </a:solidFill>
                <a:latin typeface="Roboto"/>
                <a:cs typeface="Calibri" pitchFamily="34" charset="0"/>
              </a:rPr>
              <a:t>A minor mother can consent to care for their child, but not for unrelated care for themselves </a:t>
            </a:r>
          </a:p>
          <a:p>
            <a:pPr marL="285750" indent="-285750" defTabSz="731611">
              <a:lnSpc>
                <a:spcPct val="100000"/>
              </a:lnSpc>
              <a:spcBef>
                <a:spcPts val="0"/>
              </a:spcBef>
              <a:buFont typeface="Arial" panose="020B0604020202020204" pitchFamily="34" charset="0"/>
              <a:buChar char="•"/>
              <a:defRPr/>
            </a:pPr>
            <a:r>
              <a:rPr lang="en-US" sz="1850" dirty="0">
                <a:solidFill>
                  <a:prstClr val="black"/>
                </a:solidFill>
                <a:latin typeface="Roboto"/>
                <a:cs typeface="Calibri" pitchFamily="34" charset="0"/>
              </a:rPr>
              <a:t>STI/HIV services: testing, treatment, and related counseling</a:t>
            </a:r>
          </a:p>
          <a:p>
            <a:pPr marL="285750" indent="-285750" defTabSz="731611">
              <a:lnSpc>
                <a:spcPct val="100000"/>
              </a:lnSpc>
              <a:spcBef>
                <a:spcPts val="0"/>
              </a:spcBef>
              <a:buFont typeface="Arial" panose="020B0604020202020204" pitchFamily="34" charset="0"/>
              <a:buChar char="•"/>
              <a:defRPr/>
            </a:pPr>
            <a:r>
              <a:rPr lang="en-US" sz="1850" dirty="0">
                <a:solidFill>
                  <a:prstClr val="black"/>
                </a:solidFill>
                <a:latin typeface="Roboto"/>
                <a:cs typeface="Calibri" pitchFamily="34" charset="0"/>
              </a:rPr>
              <a:t>Substance use assessment and outpatient treatment</a:t>
            </a:r>
          </a:p>
          <a:p>
            <a:pPr marL="285750" indent="-285750" defTabSz="731611">
              <a:lnSpc>
                <a:spcPct val="100000"/>
              </a:lnSpc>
              <a:spcBef>
                <a:spcPts val="0"/>
              </a:spcBef>
              <a:buFont typeface="Arial" panose="020B0604020202020204" pitchFamily="34" charset="0"/>
              <a:buChar char="•"/>
              <a:defRPr/>
            </a:pPr>
            <a:r>
              <a:rPr lang="en-US" sz="1850" dirty="0">
                <a:solidFill>
                  <a:prstClr val="black"/>
                </a:solidFill>
                <a:latin typeface="Roboto"/>
                <a:cs typeface="Calibri" pitchFamily="34" charset="0"/>
              </a:rPr>
              <a:t>Outpatient mental health</a:t>
            </a:r>
          </a:p>
          <a:p>
            <a:pPr marL="971550" lvl="1" indent="-285750" defTabSz="731611">
              <a:lnSpc>
                <a:spcPct val="100000"/>
              </a:lnSpc>
              <a:spcBef>
                <a:spcPts val="0"/>
              </a:spcBef>
              <a:defRPr/>
            </a:pPr>
            <a:r>
              <a:rPr lang="en-US" sz="1850" dirty="0">
                <a:solidFill>
                  <a:prstClr val="black"/>
                </a:solidFill>
                <a:latin typeface="Roboto"/>
                <a:cs typeface="Calibri" pitchFamily="34" charset="0"/>
              </a:rPr>
              <a:t>Diagnostic/crisis care for minors 13+</a:t>
            </a:r>
          </a:p>
          <a:p>
            <a:pPr marL="971550" lvl="1" indent="-285750" defTabSz="731611">
              <a:lnSpc>
                <a:spcPct val="100000"/>
              </a:lnSpc>
              <a:spcBef>
                <a:spcPts val="0"/>
              </a:spcBef>
              <a:defRPr/>
            </a:pPr>
            <a:r>
              <a:rPr lang="en-US" sz="1850" dirty="0">
                <a:solidFill>
                  <a:prstClr val="black"/>
                </a:solidFill>
                <a:latin typeface="Roboto"/>
                <a:cs typeface="Calibri" pitchFamily="34" charset="0"/>
              </a:rPr>
              <a:t>Limited to 2 visits per week (excludes medications or residential care)</a:t>
            </a:r>
          </a:p>
        </p:txBody>
      </p:sp>
    </p:spTree>
    <p:extLst>
      <p:ext uri="{BB962C8B-B14F-4D97-AF65-F5344CB8AC3E}">
        <p14:creationId xmlns:p14="http://schemas.microsoft.com/office/powerpoint/2010/main" val="320128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96B34-D41F-06A1-C4CE-200DA77EC3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58BB28-9727-6E98-9998-A5CD8987435C}"/>
              </a:ext>
            </a:extLst>
          </p:cNvPr>
          <p:cNvSpPr>
            <a:spLocks noGrp="1"/>
          </p:cNvSpPr>
          <p:nvPr>
            <p:ph type="title"/>
          </p:nvPr>
        </p:nvSpPr>
        <p:spPr>
          <a:xfrm>
            <a:off x="753906" y="141968"/>
            <a:ext cx="7369368" cy="466344"/>
          </a:xfrm>
        </p:spPr>
        <p:txBody>
          <a:bodyPr/>
          <a:lstStyle/>
          <a:p>
            <a:r>
              <a:rPr lang="en-US" dirty="0"/>
              <a:t>FL Law: Confidentiality/Minor Consent</a:t>
            </a:r>
          </a:p>
        </p:txBody>
      </p:sp>
      <p:sp>
        <p:nvSpPr>
          <p:cNvPr id="13" name="Text Placeholder 2">
            <a:extLst>
              <a:ext uri="{FF2B5EF4-FFF2-40B4-BE49-F238E27FC236}">
                <a16:creationId xmlns:a16="http://schemas.microsoft.com/office/drawing/2014/main" id="{63CEFF4F-EEB7-ABC1-78AA-0674B6E90122}"/>
              </a:ext>
            </a:extLst>
          </p:cNvPr>
          <p:cNvSpPr txBox="1">
            <a:spLocks/>
          </p:cNvSpPr>
          <p:nvPr/>
        </p:nvSpPr>
        <p:spPr>
          <a:xfrm>
            <a:off x="295385" y="999461"/>
            <a:ext cx="9166004" cy="3657600"/>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31611">
              <a:lnSpc>
                <a:spcPct val="100000"/>
              </a:lnSpc>
              <a:spcBef>
                <a:spcPts val="0"/>
              </a:spcBef>
              <a:buFontTx/>
              <a:buNone/>
              <a:defRPr/>
            </a:pPr>
            <a:r>
              <a:rPr lang="en-US" sz="2000" dirty="0">
                <a:solidFill>
                  <a:prstClr val="black"/>
                </a:solidFill>
                <a:latin typeface="Roboto"/>
                <a:cs typeface="Calibri" pitchFamily="34" charset="0"/>
              </a:rPr>
              <a:t>Patients under 18 have a right to the following </a:t>
            </a:r>
            <a:r>
              <a:rPr lang="en-US" sz="2000" b="1" dirty="0">
                <a:solidFill>
                  <a:prstClr val="black"/>
                </a:solidFill>
                <a:latin typeface="Roboto"/>
                <a:cs typeface="Calibri" pitchFamily="34" charset="0"/>
              </a:rPr>
              <a:t>without</a:t>
            </a:r>
            <a:r>
              <a:rPr lang="en-US" sz="2000" dirty="0">
                <a:solidFill>
                  <a:prstClr val="black"/>
                </a:solidFill>
                <a:latin typeface="Roboto"/>
                <a:cs typeface="Calibri" pitchFamily="34" charset="0"/>
              </a:rPr>
              <a:t> parental/guardian consent or knowledge:</a:t>
            </a:r>
          </a:p>
          <a:p>
            <a:pPr marL="1028700" lvl="1" indent="-342900" defTabSz="731611">
              <a:lnSpc>
                <a:spcPct val="100000"/>
              </a:lnSpc>
              <a:spcBef>
                <a:spcPts val="0"/>
              </a:spcBef>
              <a:defRPr/>
            </a:pPr>
            <a:r>
              <a:rPr lang="en-US" sz="2000" dirty="0">
                <a:solidFill>
                  <a:prstClr val="black"/>
                </a:solidFill>
                <a:latin typeface="Roboto"/>
                <a:cs typeface="Calibri" pitchFamily="34" charset="0"/>
              </a:rPr>
              <a:t>Pregnancy and prenatal care</a:t>
            </a:r>
          </a:p>
          <a:p>
            <a:pPr marL="1028700" lvl="1" indent="-342900" defTabSz="731611">
              <a:lnSpc>
                <a:spcPct val="100000"/>
              </a:lnSpc>
              <a:spcBef>
                <a:spcPts val="0"/>
              </a:spcBef>
              <a:defRPr/>
            </a:pPr>
            <a:r>
              <a:rPr lang="en-US" sz="2000" dirty="0">
                <a:solidFill>
                  <a:prstClr val="black"/>
                </a:solidFill>
                <a:latin typeface="Roboto"/>
                <a:cs typeface="Calibri" pitchFamily="34" charset="0"/>
              </a:rPr>
              <a:t>Testing and treatment for STIs, including HIV</a:t>
            </a:r>
          </a:p>
          <a:p>
            <a:pPr marL="1028700" lvl="1" indent="-342900" defTabSz="731611">
              <a:lnSpc>
                <a:spcPct val="100000"/>
              </a:lnSpc>
              <a:spcBef>
                <a:spcPts val="0"/>
              </a:spcBef>
              <a:defRPr/>
            </a:pPr>
            <a:r>
              <a:rPr lang="en-US" sz="2000" dirty="0">
                <a:solidFill>
                  <a:prstClr val="black"/>
                </a:solidFill>
                <a:latin typeface="Roboto"/>
                <a:cs typeface="Calibri" pitchFamily="34" charset="0"/>
              </a:rPr>
              <a:t>Substance use assessment and outpatient treatment</a:t>
            </a:r>
          </a:p>
          <a:p>
            <a:pPr marL="1028700" lvl="1" indent="-342900" defTabSz="731611">
              <a:lnSpc>
                <a:spcPct val="100000"/>
              </a:lnSpc>
              <a:spcBef>
                <a:spcPts val="0"/>
              </a:spcBef>
              <a:defRPr/>
            </a:pPr>
            <a:r>
              <a:rPr lang="en-US" sz="2000" dirty="0">
                <a:solidFill>
                  <a:prstClr val="black"/>
                </a:solidFill>
                <a:latin typeface="Roboto"/>
                <a:cs typeface="Calibri" pitchFamily="34" charset="0"/>
              </a:rPr>
              <a:t>Outpatient mental health services: ages 13 and up, limited to short-term diagnostic/evaluative care (up to 2 visits/week); parental consent required for ongoing therapy or medications</a:t>
            </a:r>
          </a:p>
        </p:txBody>
      </p:sp>
    </p:spTree>
    <p:extLst>
      <p:ext uri="{BB962C8B-B14F-4D97-AF65-F5344CB8AC3E}">
        <p14:creationId xmlns:p14="http://schemas.microsoft.com/office/powerpoint/2010/main" val="248736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FFA9-0C56-ADFB-8A7B-A5E0C3FEEF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030E47-28BF-C9CF-AEC1-BF5F26FF5A09}"/>
              </a:ext>
            </a:extLst>
          </p:cNvPr>
          <p:cNvSpPr>
            <a:spLocks noGrp="1"/>
          </p:cNvSpPr>
          <p:nvPr>
            <p:ph type="title"/>
          </p:nvPr>
        </p:nvSpPr>
        <p:spPr>
          <a:xfrm>
            <a:off x="753905" y="141968"/>
            <a:ext cx="8400727" cy="466344"/>
          </a:xfrm>
        </p:spPr>
        <p:txBody>
          <a:bodyPr/>
          <a:lstStyle/>
          <a:p>
            <a:r>
              <a:rPr lang="en-US" dirty="0"/>
              <a:t>FL Law: Confidentiality/Minor Consent for Prep</a:t>
            </a:r>
          </a:p>
        </p:txBody>
      </p:sp>
      <p:sp>
        <p:nvSpPr>
          <p:cNvPr id="7" name="Text Placeholder 2">
            <a:extLst>
              <a:ext uri="{FF2B5EF4-FFF2-40B4-BE49-F238E27FC236}">
                <a16:creationId xmlns:a16="http://schemas.microsoft.com/office/drawing/2014/main" id="{3FA956E5-423D-1453-B687-DBC3E0CD558D}"/>
              </a:ext>
            </a:extLst>
          </p:cNvPr>
          <p:cNvSpPr txBox="1">
            <a:spLocks/>
          </p:cNvSpPr>
          <p:nvPr/>
        </p:nvSpPr>
        <p:spPr>
          <a:xfrm>
            <a:off x="295385" y="999461"/>
            <a:ext cx="9166004" cy="3657600"/>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731611">
              <a:lnSpc>
                <a:spcPct val="100000"/>
              </a:lnSpc>
              <a:spcBef>
                <a:spcPts val="0"/>
              </a:spcBef>
              <a:buFont typeface="Arial" panose="020B0604020202020204" pitchFamily="34" charset="0"/>
              <a:buChar char="•"/>
              <a:defRPr/>
            </a:pPr>
            <a:endParaRPr lang="en-US" sz="2000" dirty="0">
              <a:solidFill>
                <a:prstClr val="black"/>
              </a:solidFill>
              <a:latin typeface="Roboto"/>
              <a:cs typeface="Calibri" pitchFamily="34" charset="0"/>
            </a:endParaRPr>
          </a:p>
        </p:txBody>
      </p:sp>
      <p:sp>
        <p:nvSpPr>
          <p:cNvPr id="9" name="TextBox 8">
            <a:extLst>
              <a:ext uri="{FF2B5EF4-FFF2-40B4-BE49-F238E27FC236}">
                <a16:creationId xmlns:a16="http://schemas.microsoft.com/office/drawing/2014/main" id="{D5793FC6-68B7-8908-3739-55CEBCCE8DCA}"/>
              </a:ext>
            </a:extLst>
          </p:cNvPr>
          <p:cNvSpPr txBox="1"/>
          <p:nvPr/>
        </p:nvSpPr>
        <p:spPr>
          <a:xfrm>
            <a:off x="524645" y="999461"/>
            <a:ext cx="8707484" cy="4093428"/>
          </a:xfrm>
          <a:prstGeom prst="rect">
            <a:avLst/>
          </a:prstGeom>
          <a:noFill/>
        </p:spPr>
        <p:txBody>
          <a:bodyPr wrap="square">
            <a:spAutoFit/>
          </a:bodyPr>
          <a:lstStyle/>
          <a:p>
            <a:pPr marL="285750" indent="-285750">
              <a:buFont typeface="Arial" panose="020B0604020202020204" pitchFamily="34" charset="0"/>
              <a:buChar char="•"/>
            </a:pPr>
            <a:r>
              <a:rPr lang="en-US" sz="2000" dirty="0">
                <a:effectLst/>
                <a:ea typeface="Aptos" panose="020B0004020202020204" pitchFamily="34" charset="0"/>
                <a:cs typeface="Aptos" panose="020B0004020202020204" pitchFamily="34" charset="0"/>
              </a:rPr>
              <a:t>DOH CHD programs require parental consent for </a:t>
            </a:r>
            <a:r>
              <a:rPr lang="en-US" sz="2000" dirty="0" err="1">
                <a:effectLst/>
                <a:ea typeface="Aptos" panose="020B0004020202020204" pitchFamily="34" charset="0"/>
                <a:cs typeface="Aptos" panose="020B0004020202020204" pitchFamily="34" charset="0"/>
              </a:rPr>
              <a:t>PrEP</a:t>
            </a:r>
            <a:r>
              <a:rPr lang="en-US" sz="2000" dirty="0">
                <a:effectLst/>
                <a:ea typeface="Aptos" panose="020B0004020202020204" pitchFamily="34" charset="0"/>
                <a:cs typeface="Aptos" panose="020B0004020202020204" pitchFamily="34" charset="0"/>
              </a:rPr>
              <a:t>; community providers may have variable policies. Consult legal/risk management and DOH for institutional policy</a:t>
            </a:r>
          </a:p>
          <a:p>
            <a:pPr marL="651556" lvl="1" indent="-285750">
              <a:buFont typeface="Arial" panose="020B0604020202020204" pitchFamily="34" charset="0"/>
              <a:buChar char="•"/>
            </a:pPr>
            <a:r>
              <a:rPr lang="en-US" sz="2000" i="1" dirty="0"/>
              <a:t>Florida DOH </a:t>
            </a:r>
            <a:r>
              <a:rPr lang="en-US" sz="2000" i="1" dirty="0" err="1"/>
              <a:t>PrEP</a:t>
            </a:r>
            <a:r>
              <a:rPr lang="en-US" sz="2000" i="1" dirty="0"/>
              <a:t> Clinical Guidelines</a:t>
            </a:r>
            <a:r>
              <a:rPr lang="en-US" sz="2000" dirty="0"/>
              <a:t> (July 2022) state: “Adolescents may not be provided </a:t>
            </a:r>
            <a:r>
              <a:rPr lang="en-US" sz="2000" dirty="0" err="1"/>
              <a:t>PrEP</a:t>
            </a:r>
            <a:r>
              <a:rPr lang="en-US" sz="2000" dirty="0"/>
              <a:t> in our county health department (CHD) programs unless parental consent is obtained. Refer adolescents to community providers for </a:t>
            </a:r>
            <a:r>
              <a:rPr lang="en-US" sz="2000" dirty="0" err="1"/>
              <a:t>PrEP</a:t>
            </a:r>
            <a:r>
              <a:rPr lang="en-US" sz="2000" dirty="0"/>
              <a:t> initiation.” This means DOH-run clinics must get parental consent before prescribing </a:t>
            </a:r>
            <a:r>
              <a:rPr lang="en-US" sz="2000" dirty="0" err="1"/>
              <a:t>PrEP.</a:t>
            </a:r>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15522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A7D0F-08BF-9C8B-DA36-DC36C115DD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DA7FBD-A456-46E6-33A6-CF2F4490E25B}"/>
              </a:ext>
            </a:extLst>
          </p:cNvPr>
          <p:cNvSpPr>
            <a:spLocks noGrp="1"/>
          </p:cNvSpPr>
          <p:nvPr>
            <p:ph type="title"/>
          </p:nvPr>
        </p:nvSpPr>
        <p:spPr>
          <a:xfrm>
            <a:off x="753906" y="141968"/>
            <a:ext cx="6912168" cy="466344"/>
          </a:xfrm>
        </p:spPr>
        <p:txBody>
          <a:bodyPr/>
          <a:lstStyle/>
          <a:p>
            <a:r>
              <a:rPr lang="en-US" dirty="0">
                <a:solidFill>
                  <a:srgbClr val="003366"/>
                </a:solidFill>
              </a:rPr>
              <a:t>CASE SCENARIO: SHAY, 15 Y/O Girl</a:t>
            </a:r>
            <a:endParaRPr lang="en-US" dirty="0"/>
          </a:p>
        </p:txBody>
      </p:sp>
      <p:sp>
        <p:nvSpPr>
          <p:cNvPr id="5" name="Text Placeholder 3">
            <a:extLst>
              <a:ext uri="{FF2B5EF4-FFF2-40B4-BE49-F238E27FC236}">
                <a16:creationId xmlns:a16="http://schemas.microsoft.com/office/drawing/2014/main" id="{F7FD7343-1F5B-C594-8754-FE738872F3E8}"/>
              </a:ext>
            </a:extLst>
          </p:cNvPr>
          <p:cNvSpPr txBox="1">
            <a:spLocks/>
          </p:cNvSpPr>
          <p:nvPr/>
        </p:nvSpPr>
        <p:spPr>
          <a:xfrm>
            <a:off x="771524" y="1042030"/>
            <a:ext cx="4073883" cy="3650191"/>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cap="all" dirty="0">
                <a:solidFill>
                  <a:schemeClr val="tx1"/>
                </a:solidFill>
                <a:latin typeface="Roboto Condensed"/>
                <a:cs typeface="Calibri" pitchFamily="34" charset="0"/>
              </a:rPr>
              <a:t>Purpose of visit </a:t>
            </a:r>
            <a:br>
              <a:rPr lang="en-US" sz="1800" b="1" dirty="0">
                <a:solidFill>
                  <a:schemeClr val="tx1"/>
                </a:solidFill>
                <a:cs typeface="Calibri" pitchFamily="34" charset="0"/>
              </a:rPr>
            </a:br>
            <a:r>
              <a:rPr lang="en-US" sz="1800" dirty="0">
                <a:solidFill>
                  <a:schemeClr val="tx1"/>
                </a:solidFill>
                <a:cs typeface="Calibri" pitchFamily="34" charset="0"/>
              </a:rPr>
              <a:t>Sore throat</a:t>
            </a:r>
          </a:p>
          <a:p>
            <a:r>
              <a:rPr lang="en-US" sz="1800" b="1" cap="all" dirty="0">
                <a:solidFill>
                  <a:schemeClr val="tx1"/>
                </a:solidFill>
                <a:latin typeface="Roboto Condensed"/>
                <a:cs typeface="Calibri" pitchFamily="34" charset="0"/>
              </a:rPr>
              <a:t>Issue that emerges from clinician interview </a:t>
            </a:r>
            <a:br>
              <a:rPr lang="en-US" sz="1800" b="1" dirty="0">
                <a:solidFill>
                  <a:schemeClr val="tx1"/>
                </a:solidFill>
                <a:cs typeface="Calibri" pitchFamily="34" charset="0"/>
              </a:rPr>
            </a:br>
            <a:r>
              <a:rPr lang="en-US" sz="1800" dirty="0">
                <a:solidFill>
                  <a:schemeClr val="tx1"/>
                </a:solidFill>
                <a:cs typeface="Calibri" pitchFamily="34" charset="0"/>
              </a:rPr>
              <a:t>Concerned about having an STI</a:t>
            </a:r>
          </a:p>
          <a:p>
            <a:r>
              <a:rPr lang="en-US" sz="1800" b="1" cap="all" dirty="0">
                <a:solidFill>
                  <a:schemeClr val="tx1"/>
                </a:solidFill>
                <a:latin typeface="Roboto Condensed"/>
                <a:cs typeface="Calibri" pitchFamily="34" charset="0"/>
              </a:rPr>
              <a:t>Parent information </a:t>
            </a:r>
            <a:br>
              <a:rPr lang="en-US" sz="1800" b="1" dirty="0">
                <a:solidFill>
                  <a:schemeClr val="tx1"/>
                </a:solidFill>
                <a:cs typeface="Calibri" pitchFamily="34" charset="0"/>
              </a:rPr>
            </a:br>
            <a:r>
              <a:rPr lang="en-US" sz="1800" dirty="0">
                <a:solidFill>
                  <a:schemeClr val="tx1"/>
                </a:solidFill>
                <a:cs typeface="Calibri" pitchFamily="34" charset="0"/>
              </a:rPr>
              <a:t>Shay says they are worried their mother will kick them out of the house if she knows Shay is sexually active</a:t>
            </a:r>
          </a:p>
          <a:p>
            <a:endParaRPr lang="en-US" dirty="0">
              <a:solidFill>
                <a:schemeClr val="tx1"/>
              </a:solidFill>
            </a:endParaRPr>
          </a:p>
        </p:txBody>
      </p:sp>
      <p:sp>
        <p:nvSpPr>
          <p:cNvPr id="6" name="Rectangle 5">
            <a:extLst>
              <a:ext uri="{FF2B5EF4-FFF2-40B4-BE49-F238E27FC236}">
                <a16:creationId xmlns:a16="http://schemas.microsoft.com/office/drawing/2014/main" id="{E82EFC1B-A229-1A77-3C37-FF310218F88D}"/>
              </a:ext>
            </a:extLst>
          </p:cNvPr>
          <p:cNvSpPr/>
          <p:nvPr/>
        </p:nvSpPr>
        <p:spPr>
          <a:xfrm>
            <a:off x="288944" y="3982705"/>
            <a:ext cx="9467831" cy="923330"/>
          </a:xfrm>
          <a:prstGeom prst="rect">
            <a:avLst/>
          </a:prstGeom>
          <a:noFill/>
        </p:spPr>
        <p:txBody>
          <a:bodyPr wrap="square">
            <a:spAutoFit/>
          </a:bodyPr>
          <a:lstStyle/>
          <a:p>
            <a:pPr marL="457200" lvl="0" indent="-457200">
              <a:buFont typeface="Arial" panose="020B0604020202020204" pitchFamily="34" charset="0"/>
              <a:buChar char="•"/>
            </a:pPr>
            <a:r>
              <a:rPr lang="en-US" sz="1800" i="1" dirty="0"/>
              <a:t>Can Shay receive STI testing without their parent/legal guardian’s permission?</a:t>
            </a:r>
          </a:p>
          <a:p>
            <a:pPr marL="457200" indent="-457200">
              <a:buFont typeface="Arial" panose="020B0604020202020204" pitchFamily="34" charset="0"/>
              <a:buChar char="•"/>
            </a:pPr>
            <a:r>
              <a:rPr lang="en-US" sz="1800" i="1" dirty="0"/>
              <a:t>Can Shay receive STI treatment without their parent/legal guardian’s permission?</a:t>
            </a:r>
          </a:p>
          <a:p>
            <a:pPr marL="457200" lvl="0" indent="-457200">
              <a:buFont typeface="Arial" panose="020B0604020202020204" pitchFamily="34" charset="0"/>
              <a:buChar char="•"/>
            </a:pPr>
            <a:r>
              <a:rPr lang="en-US" sz="1800" i="1" dirty="0"/>
              <a:t>Can Shay receive contraception without their parent/legal guardian’s permission?</a:t>
            </a:r>
          </a:p>
        </p:txBody>
      </p:sp>
      <p:pic>
        <p:nvPicPr>
          <p:cNvPr id="7" name="Picture 6">
            <a:extLst>
              <a:ext uri="{FF2B5EF4-FFF2-40B4-BE49-F238E27FC236}">
                <a16:creationId xmlns:a16="http://schemas.microsoft.com/office/drawing/2014/main" id="{5E190334-D825-1C36-BDF3-377FD52FE4A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07267" y="1042030"/>
            <a:ext cx="4099463" cy="2735344"/>
          </a:xfrm>
          <a:prstGeom prst="rect">
            <a:avLst/>
          </a:prstGeom>
        </p:spPr>
      </p:pic>
    </p:spTree>
    <p:extLst>
      <p:ext uri="{BB962C8B-B14F-4D97-AF65-F5344CB8AC3E}">
        <p14:creationId xmlns:p14="http://schemas.microsoft.com/office/powerpoint/2010/main" val="341046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BB90E-FADB-CDFE-19DC-88B650337D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B683AF-F1D2-FD2B-6C79-BF0292B3C502}"/>
              </a:ext>
            </a:extLst>
          </p:cNvPr>
          <p:cNvSpPr>
            <a:spLocks noGrp="1"/>
          </p:cNvSpPr>
          <p:nvPr>
            <p:ph type="title"/>
          </p:nvPr>
        </p:nvSpPr>
        <p:spPr/>
        <p:txBody>
          <a:bodyPr/>
          <a:lstStyle/>
          <a:p>
            <a:r>
              <a:rPr lang="en-US" dirty="0"/>
              <a:t>Legislation Updates</a:t>
            </a:r>
          </a:p>
        </p:txBody>
      </p:sp>
      <p:sp>
        <p:nvSpPr>
          <p:cNvPr id="5" name="Text Placeholder 8">
            <a:extLst>
              <a:ext uri="{FF2B5EF4-FFF2-40B4-BE49-F238E27FC236}">
                <a16:creationId xmlns:a16="http://schemas.microsoft.com/office/drawing/2014/main" id="{81EEF2F7-65AB-BE3A-7BB4-D194945FB906}"/>
              </a:ext>
            </a:extLst>
          </p:cNvPr>
          <p:cNvSpPr>
            <a:spLocks noGrp="1"/>
          </p:cNvSpPr>
          <p:nvPr>
            <p:ph type="body" sz="quarter" idx="10"/>
          </p:nvPr>
        </p:nvSpPr>
        <p:spPr>
          <a:xfrm>
            <a:off x="771283" y="921450"/>
            <a:ext cx="8221905" cy="407249"/>
          </a:xfrm>
          <a:prstGeom prst="rect">
            <a:avLst/>
          </a:prstGeom>
        </p:spPr>
        <p:txBody>
          <a:bodyPr/>
          <a:lstStyle/>
          <a:p>
            <a:pPr marL="0" indent="0">
              <a:buNone/>
            </a:pPr>
            <a:r>
              <a:rPr lang="en-US" sz="2400" b="1" dirty="0">
                <a:solidFill>
                  <a:srgbClr val="99CC33"/>
                </a:solidFill>
                <a:latin typeface="+mj-lt"/>
                <a:ea typeface="Calibri" panose="020F0502020204030204" pitchFamily="34" charset="0"/>
                <a:cs typeface="Times New Roman" panose="02020603050405020304" pitchFamily="18" charset="0"/>
              </a:rPr>
              <a:t>AS OF JULY 1, 2020:</a:t>
            </a:r>
            <a:endParaRPr lang="en-US" dirty="0">
              <a:ea typeface="Calibri" panose="020F050202020403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F566CEBF-8D84-4860-8AEF-04A58C81C0D6}"/>
              </a:ext>
            </a:extLst>
          </p:cNvPr>
          <p:cNvSpPr>
            <a:spLocks noGrp="1"/>
          </p:cNvSpPr>
          <p:nvPr>
            <p:ph type="body" sz="quarter" idx="11"/>
          </p:nvPr>
        </p:nvSpPr>
        <p:spPr>
          <a:xfrm>
            <a:off x="771524" y="1371600"/>
            <a:ext cx="8221664" cy="1658679"/>
          </a:xfrm>
        </p:spPr>
        <p:txBody>
          <a:bodyPr/>
          <a:lstStyle/>
          <a:p>
            <a:pPr marL="0" indent="0">
              <a:buNone/>
            </a:pPr>
            <a:r>
              <a:rPr lang="en-US" sz="1800" b="1" dirty="0">
                <a:solidFill>
                  <a:schemeClr val="tx1"/>
                </a:solidFill>
                <a:ea typeface="Calibri" panose="020F0502020204030204" pitchFamily="34" charset="0"/>
                <a:cs typeface="Times New Roman" panose="02020603050405020304" pitchFamily="18" charset="0"/>
              </a:rPr>
              <a:t>Abortion:</a:t>
            </a:r>
          </a:p>
          <a:p>
            <a:pPr marL="0" indent="0">
              <a:buNone/>
            </a:pPr>
            <a:r>
              <a:rPr lang="en-US" sz="1800" dirty="0">
                <a:solidFill>
                  <a:schemeClr val="tx1"/>
                </a:solidFill>
                <a:ea typeface="Calibri" panose="020F0502020204030204" pitchFamily="34" charset="0"/>
                <a:cs typeface="Times New Roman" panose="02020603050405020304" pitchFamily="18" charset="0"/>
              </a:rPr>
              <a:t>For minors requesting an abortion, provider must obtain </a:t>
            </a:r>
            <a:r>
              <a:rPr lang="en-US" sz="1800" i="1" u="sng" dirty="0">
                <a:solidFill>
                  <a:schemeClr val="tx1"/>
                </a:solidFill>
                <a:ea typeface="Calibri" panose="020F0502020204030204" pitchFamily="34" charset="0"/>
                <a:cs typeface="Times New Roman" panose="02020603050405020304" pitchFamily="18" charset="0"/>
              </a:rPr>
              <a:t>written parental/legal guardian consent.</a:t>
            </a:r>
          </a:p>
          <a:p>
            <a:pPr marL="0" indent="0">
              <a:buNone/>
            </a:pPr>
            <a:r>
              <a:rPr lang="en-US" sz="1800" dirty="0">
                <a:solidFill>
                  <a:schemeClr val="tx1"/>
                </a:solidFill>
                <a:ea typeface="Calibri" panose="020F0502020204030204" pitchFamily="34" charset="0"/>
                <a:cs typeface="Times New Roman" panose="02020603050405020304" pitchFamily="18" charset="0"/>
              </a:rPr>
              <a:t>Prior to this law, providers were mandated to provide a 48-hour notice to parents/legal guardians, prior to performing the abortion.</a:t>
            </a:r>
          </a:p>
          <a:p>
            <a:endParaRPr lang="en-US" sz="1800" b="1" dirty="0">
              <a:solidFill>
                <a:schemeClr val="tx1"/>
              </a:solidFill>
              <a:ea typeface="Calibri" panose="020F0502020204030204" pitchFamily="34" charset="0"/>
              <a:cs typeface="Times New Roman" panose="02020603050405020304" pitchFamily="18" charset="0"/>
            </a:endParaRPr>
          </a:p>
          <a:p>
            <a:endParaRPr lang="en-US" sz="1800" dirty="0">
              <a:solidFill>
                <a:schemeClr val="tx1"/>
              </a:solidFill>
            </a:endParaRPr>
          </a:p>
        </p:txBody>
      </p:sp>
    </p:spTree>
    <p:extLst>
      <p:ext uri="{BB962C8B-B14F-4D97-AF65-F5344CB8AC3E}">
        <p14:creationId xmlns:p14="http://schemas.microsoft.com/office/powerpoint/2010/main" val="325006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A5BB5-ACC9-81D8-F9D9-42DAA56BB9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B63E94-B55F-45A5-30F6-C37D0BB6BED8}"/>
              </a:ext>
            </a:extLst>
          </p:cNvPr>
          <p:cNvSpPr>
            <a:spLocks noGrp="1"/>
          </p:cNvSpPr>
          <p:nvPr>
            <p:ph type="title"/>
          </p:nvPr>
        </p:nvSpPr>
        <p:spPr/>
        <p:txBody>
          <a:bodyPr/>
          <a:lstStyle/>
          <a:p>
            <a:r>
              <a:rPr lang="en-US" dirty="0"/>
              <a:t>legislation Updates</a:t>
            </a:r>
          </a:p>
        </p:txBody>
      </p:sp>
      <p:sp>
        <p:nvSpPr>
          <p:cNvPr id="5" name="Text Placeholder 8">
            <a:extLst>
              <a:ext uri="{FF2B5EF4-FFF2-40B4-BE49-F238E27FC236}">
                <a16:creationId xmlns:a16="http://schemas.microsoft.com/office/drawing/2014/main" id="{CA477846-6D00-819E-C4BE-ED4743636C0D}"/>
              </a:ext>
            </a:extLst>
          </p:cNvPr>
          <p:cNvSpPr>
            <a:spLocks noGrp="1"/>
          </p:cNvSpPr>
          <p:nvPr>
            <p:ph type="body" sz="quarter" idx="10"/>
          </p:nvPr>
        </p:nvSpPr>
        <p:spPr>
          <a:xfrm>
            <a:off x="771283" y="921450"/>
            <a:ext cx="8221905" cy="407249"/>
          </a:xfrm>
          <a:prstGeom prst="rect">
            <a:avLst/>
          </a:prstGeom>
        </p:spPr>
        <p:txBody>
          <a:bodyPr/>
          <a:lstStyle/>
          <a:p>
            <a:pPr marL="0" indent="0">
              <a:buNone/>
            </a:pPr>
            <a:r>
              <a:rPr lang="en-US" sz="2400" b="1" dirty="0">
                <a:solidFill>
                  <a:srgbClr val="99CC33"/>
                </a:solidFill>
                <a:latin typeface="+mj-lt"/>
                <a:ea typeface="Calibri" panose="020F0502020204030204" pitchFamily="34" charset="0"/>
                <a:cs typeface="Times New Roman" panose="02020603050405020304" pitchFamily="18" charset="0"/>
              </a:rPr>
              <a:t>AS OF JULY 1, 2020:</a:t>
            </a:r>
            <a:endParaRPr lang="en-US" dirty="0">
              <a:ea typeface="Calibri" panose="020F050202020403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6EB1C532-AE0C-9A0D-CEE2-12971BBB530A}"/>
              </a:ext>
            </a:extLst>
          </p:cNvPr>
          <p:cNvSpPr>
            <a:spLocks noGrp="1"/>
          </p:cNvSpPr>
          <p:nvPr>
            <p:ph type="body" sz="quarter" idx="11"/>
          </p:nvPr>
        </p:nvSpPr>
        <p:spPr>
          <a:xfrm>
            <a:off x="771524" y="1371600"/>
            <a:ext cx="8221664" cy="1828800"/>
          </a:xfrm>
        </p:spPr>
        <p:txBody>
          <a:bodyPr/>
          <a:lstStyle/>
          <a:p>
            <a:pPr marL="0" indent="0">
              <a:buNone/>
            </a:pPr>
            <a:r>
              <a:rPr lang="en-US" sz="1800" b="1" dirty="0">
                <a:solidFill>
                  <a:schemeClr val="tx1"/>
                </a:solidFill>
                <a:ea typeface="Calibri" panose="020F0502020204030204" pitchFamily="34" charset="0"/>
                <a:cs typeface="Times New Roman" panose="02020603050405020304" pitchFamily="18" charset="0"/>
              </a:rPr>
              <a:t>Pelvic Examinations:</a:t>
            </a:r>
          </a:p>
          <a:p>
            <a:pPr marL="0" indent="0">
              <a:buNone/>
            </a:pPr>
            <a:r>
              <a:rPr lang="en-US" sz="1800" dirty="0">
                <a:solidFill>
                  <a:schemeClr val="tx1"/>
                </a:solidFill>
                <a:ea typeface="Calibri" panose="020F0502020204030204" pitchFamily="34" charset="0"/>
                <a:cs typeface="Times New Roman" panose="02020603050405020304" pitchFamily="18" charset="0"/>
              </a:rPr>
              <a:t>A provider must obtain </a:t>
            </a:r>
            <a:r>
              <a:rPr lang="en-US" sz="1800" i="1" u="sng" dirty="0">
                <a:solidFill>
                  <a:schemeClr val="tx1"/>
                </a:solidFill>
                <a:ea typeface="Calibri" panose="020F0502020204030204" pitchFamily="34" charset="0"/>
                <a:cs typeface="Times New Roman" panose="02020603050405020304" pitchFamily="18" charset="0"/>
              </a:rPr>
              <a:t>written consent from the patient or their parent/legal guardian  </a:t>
            </a:r>
            <a:r>
              <a:rPr lang="en-US" sz="1800" dirty="0">
                <a:solidFill>
                  <a:schemeClr val="tx1"/>
                </a:solidFill>
                <a:ea typeface="Calibri" panose="020F0502020204030204" pitchFamily="34" charset="0"/>
                <a:cs typeface="Times New Roman" panose="02020603050405020304" pitchFamily="18" charset="0"/>
              </a:rPr>
              <a:t>to perform any pelvic examination unless:</a:t>
            </a:r>
          </a:p>
          <a:p>
            <a:pPr marL="342900" indent="-342900">
              <a:buFont typeface="Arial" panose="020B0604020202020204" pitchFamily="34" charset="0"/>
              <a:buChar char="•"/>
            </a:pPr>
            <a:r>
              <a:rPr lang="en-US" sz="1800" dirty="0">
                <a:solidFill>
                  <a:schemeClr val="tx1"/>
                </a:solidFill>
                <a:ea typeface="Calibri" panose="020F0502020204030204" pitchFamily="34" charset="0"/>
                <a:cs typeface="Times New Roman" panose="02020603050405020304" pitchFamily="18" charset="0"/>
              </a:rPr>
              <a:t>By court orders the performance of an examination OR</a:t>
            </a:r>
          </a:p>
          <a:p>
            <a:pPr marL="342900" indent="-342900">
              <a:buFont typeface="Arial" panose="020B0604020202020204" pitchFamily="34" charset="0"/>
              <a:buChar char="•"/>
            </a:pPr>
            <a:r>
              <a:rPr lang="en-US" sz="1800" dirty="0">
                <a:solidFill>
                  <a:schemeClr val="tx1"/>
                </a:solidFill>
                <a:ea typeface="Calibri" panose="020F0502020204030204" pitchFamily="34" charset="0"/>
                <a:cs typeface="Times New Roman" panose="02020603050405020304" pitchFamily="18" charset="0"/>
              </a:rPr>
              <a:t>Is immediately necessary to avoid serious risk</a:t>
            </a:r>
          </a:p>
        </p:txBody>
      </p:sp>
    </p:spTree>
    <p:extLst>
      <p:ext uri="{BB962C8B-B14F-4D97-AF65-F5344CB8AC3E}">
        <p14:creationId xmlns:p14="http://schemas.microsoft.com/office/powerpoint/2010/main" val="210666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3685</TotalTime>
  <Words>3108</Words>
  <Application>Microsoft Office PowerPoint</Application>
  <PresentationFormat>Custom</PresentationFormat>
  <Paragraphs>193</Paragraphs>
  <Slides>15</Slides>
  <Notes>15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Calibri</vt:lpstr>
      <vt:lpstr>Arial</vt:lpstr>
      <vt:lpstr>Roboto Condensed</vt:lpstr>
      <vt:lpstr>Aptos</vt:lpstr>
      <vt:lpstr>Roboto</vt:lpstr>
      <vt:lpstr>Title</vt:lpstr>
      <vt:lpstr>Text Only</vt:lpstr>
      <vt:lpstr>Text w/Pictures</vt:lpstr>
      <vt:lpstr>Text w/Video</vt:lpstr>
      <vt:lpstr>Other</vt:lpstr>
      <vt:lpstr>Florida Minor Consent and Confidentiality Laws</vt:lpstr>
      <vt:lpstr>CASE SCENARIO: SHAY, 15 Y/O girl</vt:lpstr>
      <vt:lpstr>Important Definitions</vt:lpstr>
      <vt:lpstr>FL Law: parental Consent Exceptions </vt:lpstr>
      <vt:lpstr>FL Law: Confidentiality/Minor Consent</vt:lpstr>
      <vt:lpstr>FL Law: Confidentiality/Minor Consent for Prep</vt:lpstr>
      <vt:lpstr>CASE SCENARIO: SHAY, 15 Y/O Girl</vt:lpstr>
      <vt:lpstr>Legislation Updates</vt:lpstr>
      <vt:lpstr>legislation Updates</vt:lpstr>
      <vt:lpstr>legislation Update: Parent bill of rights</vt:lpstr>
      <vt:lpstr>PowerPoint Presentation</vt:lpstr>
      <vt:lpstr>Reporting</vt:lpstr>
      <vt:lpstr>CASE SCENARIO: SHAY, 15 Y/O (she/her)</vt:lpstr>
      <vt:lpstr>CASE SCENARIO: GIOVANNI, 17 Y/O (He/him)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Saleem, Iman</cp:lastModifiedBy>
  <cp:revision>250</cp:revision>
  <dcterms:created xsi:type="dcterms:W3CDTF">2016-12-02T20:56:01Z</dcterms:created>
  <dcterms:modified xsi:type="dcterms:W3CDTF">2025-10-14T16:55:11Z</dcterms:modified>
</cp:coreProperties>
</file>