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8" r:id="rId1"/>
    <p:sldMasterId id="2147483649" r:id="rId2"/>
    <p:sldMasterId id="2147483658" r:id="rId3"/>
    <p:sldMasterId id="2147483682" r:id="rId4"/>
    <p:sldMasterId id="2147483686" r:id="rId5"/>
  </p:sldMasterIdLst>
  <p:notesMasterIdLst>
    <p:notesMasterId r:id="rId15"/>
  </p:notesMasterIdLst>
  <p:handoutMasterIdLst>
    <p:handoutMasterId r:id="rId16"/>
  </p:handoutMasterIdLst>
  <p:sldIdLst>
    <p:sldId id="256" r:id="rId6"/>
    <p:sldId id="257" r:id="rId7"/>
    <p:sldId id="268" r:id="rId8"/>
    <p:sldId id="272" r:id="rId9"/>
    <p:sldId id="273" r:id="rId10"/>
    <p:sldId id="271" r:id="rId11"/>
    <p:sldId id="270" r:id="rId12"/>
    <p:sldId id="259" r:id="rId13"/>
    <p:sldId id="266" r:id="rId14"/>
  </p:sldIdLst>
  <p:sldSz cx="9756775" cy="5486400"/>
  <p:notesSz cx="6858000" cy="9144000"/>
  <p:embeddedFontLst>
    <p:embeddedFont>
      <p:font typeface="Roboto" panose="02000000000000000000" pitchFamily="2" charset="0"/>
      <p:regular r:id="rId17"/>
      <p:bold r:id="rId18"/>
      <p:italic r:id="rId19"/>
      <p:boldItalic r:id="rId20"/>
    </p:embeddedFont>
    <p:embeddedFont>
      <p:font typeface="Roboto Condensed" panose="02000000000000000000" pitchFamily="2" charset="0"/>
      <p:regular r:id="rId21"/>
      <p:bold r:id="rId22"/>
      <p:italic r:id="rId23"/>
      <p:boldItalic r:id="rId24"/>
    </p:embeddedFont>
  </p:embeddedFontLst>
  <p:defaultTextStyle>
    <a:defPPr>
      <a:defRPr lang="en-US"/>
    </a:defPPr>
    <a:lvl1pPr marL="0" algn="l" defTabSz="731611" rtl="0" eaLnBrk="1" latinLnBrk="0" hangingPunct="1">
      <a:defRPr sz="1440" kern="1200">
        <a:solidFill>
          <a:schemeClr val="tx1"/>
        </a:solidFill>
        <a:latin typeface="+mn-lt"/>
        <a:ea typeface="+mn-ea"/>
        <a:cs typeface="+mn-cs"/>
      </a:defRPr>
    </a:lvl1pPr>
    <a:lvl2pPr marL="365806" algn="l" defTabSz="731611" rtl="0" eaLnBrk="1" latinLnBrk="0" hangingPunct="1">
      <a:defRPr sz="1440" kern="1200">
        <a:solidFill>
          <a:schemeClr val="tx1"/>
        </a:solidFill>
        <a:latin typeface="+mn-lt"/>
        <a:ea typeface="+mn-ea"/>
        <a:cs typeface="+mn-cs"/>
      </a:defRPr>
    </a:lvl2pPr>
    <a:lvl3pPr marL="731611" algn="l" defTabSz="731611" rtl="0" eaLnBrk="1" latinLnBrk="0" hangingPunct="1">
      <a:defRPr sz="1440" kern="1200">
        <a:solidFill>
          <a:schemeClr val="tx1"/>
        </a:solidFill>
        <a:latin typeface="+mn-lt"/>
        <a:ea typeface="+mn-ea"/>
        <a:cs typeface="+mn-cs"/>
      </a:defRPr>
    </a:lvl3pPr>
    <a:lvl4pPr marL="1097417" algn="l" defTabSz="731611" rtl="0" eaLnBrk="1" latinLnBrk="0" hangingPunct="1">
      <a:defRPr sz="1440" kern="1200">
        <a:solidFill>
          <a:schemeClr val="tx1"/>
        </a:solidFill>
        <a:latin typeface="+mn-lt"/>
        <a:ea typeface="+mn-ea"/>
        <a:cs typeface="+mn-cs"/>
      </a:defRPr>
    </a:lvl4pPr>
    <a:lvl5pPr marL="1463223" algn="l" defTabSz="731611" rtl="0" eaLnBrk="1" latinLnBrk="0" hangingPunct="1">
      <a:defRPr sz="1440" kern="1200">
        <a:solidFill>
          <a:schemeClr val="tx1"/>
        </a:solidFill>
        <a:latin typeface="+mn-lt"/>
        <a:ea typeface="+mn-ea"/>
        <a:cs typeface="+mn-cs"/>
      </a:defRPr>
    </a:lvl5pPr>
    <a:lvl6pPr marL="1829029" algn="l" defTabSz="731611" rtl="0" eaLnBrk="1" latinLnBrk="0" hangingPunct="1">
      <a:defRPr sz="1440" kern="1200">
        <a:solidFill>
          <a:schemeClr val="tx1"/>
        </a:solidFill>
        <a:latin typeface="+mn-lt"/>
        <a:ea typeface="+mn-ea"/>
        <a:cs typeface="+mn-cs"/>
      </a:defRPr>
    </a:lvl6pPr>
    <a:lvl7pPr marL="2194834" algn="l" defTabSz="731611" rtl="0" eaLnBrk="1" latinLnBrk="0" hangingPunct="1">
      <a:defRPr sz="1440" kern="1200">
        <a:solidFill>
          <a:schemeClr val="tx1"/>
        </a:solidFill>
        <a:latin typeface="+mn-lt"/>
        <a:ea typeface="+mn-ea"/>
        <a:cs typeface="+mn-cs"/>
      </a:defRPr>
    </a:lvl7pPr>
    <a:lvl8pPr marL="2560640" algn="l" defTabSz="731611" rtl="0" eaLnBrk="1" latinLnBrk="0" hangingPunct="1">
      <a:defRPr sz="1440" kern="1200">
        <a:solidFill>
          <a:schemeClr val="tx1"/>
        </a:solidFill>
        <a:latin typeface="+mn-lt"/>
        <a:ea typeface="+mn-ea"/>
        <a:cs typeface="+mn-cs"/>
      </a:defRPr>
    </a:lvl8pPr>
    <a:lvl9pPr marL="2926446" algn="l" defTabSz="731611" rtl="0" eaLnBrk="1" latinLnBrk="0" hangingPunct="1">
      <a:defRPr sz="144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upito, Anna" initials="CA" lastIdx="3" clrIdx="0">
    <p:extLst>
      <p:ext uri="{19B8F6BF-5375-455C-9EA6-DF929625EA0E}">
        <p15:presenceInfo xmlns:p15="http://schemas.microsoft.com/office/powerpoint/2012/main" userId="Cupito, An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a:srgbClr val="99CC33"/>
    <a:srgbClr val="0D2571"/>
    <a:srgbClr val="8CC443"/>
    <a:srgbClr val="0D233D"/>
    <a:srgbClr val="B4C7E7"/>
    <a:srgbClr val="8FAADC"/>
    <a:srgbClr val="DAE3F3"/>
    <a:srgbClr val="FFCF06"/>
    <a:srgbClr val="0518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9" autoAdjust="0"/>
    <p:restoredTop sz="76038" autoAdjust="0"/>
  </p:normalViewPr>
  <p:slideViewPr>
    <p:cSldViewPr snapToGrid="0">
      <p:cViewPr varScale="1">
        <p:scale>
          <a:sx n="60" d="100"/>
          <a:sy n="60" d="100"/>
        </p:scale>
        <p:origin x="1316" y="24"/>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8" d="100"/>
          <a:sy n="88" d="100"/>
        </p:scale>
        <p:origin x="3822" y="66"/>
      </p:cViewPr>
      <p:guideLst/>
    </p:cSldViewPr>
  </p:notes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font" Target="fonts/font5.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1.fntdata"/><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8.fntdata"/><Relationship Id="rId5" Type="http://schemas.openxmlformats.org/officeDocument/2006/relationships/slideMaster" Target="slideMasters/slideMaster5.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font" Target="fonts/font3.fntdata"/><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6.fntdata"/><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C650428-6548-4D4D-A496-11AC3E0A0A72}" type="datetimeFigureOut">
              <a:rPr lang="en-US" smtClean="0"/>
              <a:t>4/30/2025</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8A84D98-2A53-4866-977B-6FA0B23AA6DE}" type="slidenum">
              <a:rPr lang="en-US" smtClean="0"/>
              <a:t>‹#›</a:t>
            </a:fld>
            <a:endParaRPr lang="en-US" dirty="0"/>
          </a:p>
        </p:txBody>
      </p:sp>
    </p:spTree>
    <p:extLst>
      <p:ext uri="{BB962C8B-B14F-4D97-AF65-F5344CB8AC3E}">
        <p14:creationId xmlns:p14="http://schemas.microsoft.com/office/powerpoint/2010/main" val="4223023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085336-530F-4305-B32A-D64DBA3AFF54}" type="datetimeFigureOut">
              <a:rPr lang="en-US" smtClean="0"/>
              <a:t>4/30/2025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02C4DE-1B8A-4E20-9B71-ACF1E91FF3F0}" type="slidenum">
              <a:rPr lang="en-US" smtClean="0"/>
              <a:t>‹#›</a:t>
            </a:fld>
            <a:endParaRPr lang="en-US" dirty="0"/>
          </a:p>
        </p:txBody>
      </p:sp>
    </p:spTree>
    <p:extLst>
      <p:ext uri="{BB962C8B-B14F-4D97-AF65-F5344CB8AC3E}">
        <p14:creationId xmlns:p14="http://schemas.microsoft.com/office/powerpoint/2010/main" val="1519574246"/>
      </p:ext>
    </p:extLst>
  </p:cSld>
  <p:clrMap bg1="lt1" tx1="dk1" bg2="lt2" tx2="dk2" accent1="accent1" accent2="accent2" accent3="accent3" accent4="accent4" accent5="accent5" accent6="accent6" hlink="hlink" folHlink="folHlink"/>
  <p:notesStyle>
    <a:lvl1pPr marL="0" algn="l" defTabSz="731611" rtl="0" eaLnBrk="1" latinLnBrk="0" hangingPunct="1">
      <a:defRPr sz="960" kern="1200">
        <a:solidFill>
          <a:schemeClr val="tx1"/>
        </a:solidFill>
        <a:latin typeface="+mn-lt"/>
        <a:ea typeface="+mn-ea"/>
        <a:cs typeface="+mn-cs"/>
      </a:defRPr>
    </a:lvl1pPr>
    <a:lvl2pPr marL="365806" algn="l" defTabSz="731611" rtl="0" eaLnBrk="1" latinLnBrk="0" hangingPunct="1">
      <a:defRPr sz="960" kern="1200">
        <a:solidFill>
          <a:schemeClr val="tx1"/>
        </a:solidFill>
        <a:latin typeface="+mn-lt"/>
        <a:ea typeface="+mn-ea"/>
        <a:cs typeface="+mn-cs"/>
      </a:defRPr>
    </a:lvl2pPr>
    <a:lvl3pPr marL="731611" algn="l" defTabSz="731611" rtl="0" eaLnBrk="1" latinLnBrk="0" hangingPunct="1">
      <a:defRPr sz="960" kern="1200">
        <a:solidFill>
          <a:schemeClr val="tx1"/>
        </a:solidFill>
        <a:latin typeface="+mn-lt"/>
        <a:ea typeface="+mn-ea"/>
        <a:cs typeface="+mn-cs"/>
      </a:defRPr>
    </a:lvl3pPr>
    <a:lvl4pPr marL="1097417" algn="l" defTabSz="731611" rtl="0" eaLnBrk="1" latinLnBrk="0" hangingPunct="1">
      <a:defRPr sz="960" kern="1200">
        <a:solidFill>
          <a:schemeClr val="tx1"/>
        </a:solidFill>
        <a:latin typeface="+mn-lt"/>
        <a:ea typeface="+mn-ea"/>
        <a:cs typeface="+mn-cs"/>
      </a:defRPr>
    </a:lvl4pPr>
    <a:lvl5pPr marL="1463223" algn="l" defTabSz="731611" rtl="0" eaLnBrk="1" latinLnBrk="0" hangingPunct="1">
      <a:defRPr sz="960" kern="1200">
        <a:solidFill>
          <a:schemeClr val="tx1"/>
        </a:solidFill>
        <a:latin typeface="+mn-lt"/>
        <a:ea typeface="+mn-ea"/>
        <a:cs typeface="+mn-cs"/>
      </a:defRPr>
    </a:lvl5pPr>
    <a:lvl6pPr marL="1829029" algn="l" defTabSz="731611" rtl="0" eaLnBrk="1" latinLnBrk="0" hangingPunct="1">
      <a:defRPr sz="960" kern="1200">
        <a:solidFill>
          <a:schemeClr val="tx1"/>
        </a:solidFill>
        <a:latin typeface="+mn-lt"/>
        <a:ea typeface="+mn-ea"/>
        <a:cs typeface="+mn-cs"/>
      </a:defRPr>
    </a:lvl6pPr>
    <a:lvl7pPr marL="2194834" algn="l" defTabSz="731611" rtl="0" eaLnBrk="1" latinLnBrk="0" hangingPunct="1">
      <a:defRPr sz="960" kern="1200">
        <a:solidFill>
          <a:schemeClr val="tx1"/>
        </a:solidFill>
        <a:latin typeface="+mn-lt"/>
        <a:ea typeface="+mn-ea"/>
        <a:cs typeface="+mn-cs"/>
      </a:defRPr>
    </a:lvl7pPr>
    <a:lvl8pPr marL="2560640" algn="l" defTabSz="731611" rtl="0" eaLnBrk="1" latinLnBrk="0" hangingPunct="1">
      <a:defRPr sz="960" kern="1200">
        <a:solidFill>
          <a:schemeClr val="tx1"/>
        </a:solidFill>
        <a:latin typeface="+mn-lt"/>
        <a:ea typeface="+mn-ea"/>
        <a:cs typeface="+mn-cs"/>
      </a:defRPr>
    </a:lvl8pPr>
    <a:lvl9pPr marL="2926446" algn="l" defTabSz="731611" rtl="0" eaLnBrk="1" latinLnBrk="0" hangingPunct="1">
      <a:defRPr sz="96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Today we are going to do a 15-minute mini-training, also called a Spark. As youth-serving professionals, it is important that we understand adolescent confidentiality and minor consent. This training is intended</a:t>
            </a:r>
            <a:r>
              <a:rPr lang="en-US" sz="960" kern="1200" baseline="0" dirty="0">
                <a:solidFill>
                  <a:schemeClr val="tx1"/>
                </a:solidFill>
                <a:effectLst/>
                <a:latin typeface="+mn-lt"/>
                <a:ea typeface="+mn-ea"/>
                <a:cs typeface="+mn-cs"/>
              </a:rPr>
              <a:t> to be an overview of the most relevant laws on confidential services for teens. Minnesota law is complex, so if you want to do additional learning, resources are available in the facilitator guide to this Spark.</a:t>
            </a:r>
            <a:r>
              <a:rPr lang="en-US" sz="960" kern="1200" dirty="0">
                <a:solidFill>
                  <a:schemeClr val="tx1"/>
                </a:solidFill>
                <a:effectLst/>
                <a:latin typeface="+mn-lt"/>
                <a:ea typeface="+mn-ea"/>
                <a:cs typeface="+mn-cs"/>
              </a:rPr>
              <a:t> </a:t>
            </a:r>
          </a:p>
          <a:p>
            <a:endParaRPr lang="en-US" sz="960" kern="1200" dirty="0">
              <a:solidFill>
                <a:schemeClr val="tx1"/>
              </a:solidFill>
              <a:effectLst/>
              <a:latin typeface="+mn-lt"/>
              <a:ea typeface="+mn-ea"/>
              <a:cs typeface="+mn-cs"/>
            </a:endParaRPr>
          </a:p>
          <a:p>
            <a:r>
              <a:rPr lang="en-US" sz="960" kern="1200" dirty="0">
                <a:solidFill>
                  <a:schemeClr val="tx1"/>
                </a:solidFill>
                <a:effectLst/>
                <a:latin typeface="+mn-lt"/>
                <a:ea typeface="+mn-ea"/>
                <a:cs typeface="+mn-cs"/>
              </a:rPr>
              <a:t>Each person here will have times where we need to know and comply with confidentiality laws, though it’s different for our various roles. For each law and scenario we discuss, try think about how it applies to your role specifically. To get us started, let’s review a case scenario.</a:t>
            </a:r>
            <a:endParaRPr lang="en-US" sz="960" i="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D02C4DE-1B8A-4E20-9B71-ACF1E91FF3F0}" type="slidenum">
              <a:rPr lang="en-US" smtClean="0"/>
              <a:t>1</a:t>
            </a:fld>
            <a:endParaRPr lang="en-US" dirty="0"/>
          </a:p>
        </p:txBody>
      </p:sp>
    </p:spTree>
    <p:extLst>
      <p:ext uri="{BB962C8B-B14F-4D97-AF65-F5344CB8AC3E}">
        <p14:creationId xmlns:p14="http://schemas.microsoft.com/office/powerpoint/2010/main" val="300898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a:solidFill>
                  <a:schemeClr val="tx1"/>
                </a:solidFill>
                <a:effectLst/>
                <a:latin typeface="+mn-lt"/>
                <a:ea typeface="+mn-ea"/>
                <a:cs typeface="+mn-cs"/>
              </a:rPr>
              <a:t>This is Shay who is 15. She is here today because of a sore throat. During her visit the clinician found out that she is concerned about having a STI. Shay says she is worried her mother will kick her out of the house if she knows Shay is sexually active. How does the right to confidentiality help or hurt Shay?</a:t>
            </a:r>
          </a:p>
          <a:p>
            <a:endParaRPr lang="en-US" sz="900" i="1" kern="1200" dirty="0">
              <a:solidFill>
                <a:schemeClr val="tx1"/>
              </a:solidFill>
              <a:effectLst/>
              <a:latin typeface="+mn-lt"/>
              <a:ea typeface="+mn-ea"/>
              <a:cs typeface="+mn-cs"/>
            </a:endParaRPr>
          </a:p>
          <a:p>
            <a:r>
              <a:rPr lang="en-US" sz="900" i="1" kern="1200" dirty="0">
                <a:solidFill>
                  <a:schemeClr val="tx1"/>
                </a:solidFill>
                <a:effectLst/>
                <a:latin typeface="+mn-lt"/>
                <a:ea typeface="+mn-ea"/>
                <a:cs typeface="+mn-cs"/>
              </a:rPr>
              <a:t>[Give participants a moment to respond to the question on the slide. You may choose to have discussion here or just have people think about it.]</a:t>
            </a:r>
          </a:p>
          <a:p>
            <a:endParaRPr lang="en-US" sz="900" i="1" kern="1200" dirty="0">
              <a:solidFill>
                <a:schemeClr val="tx1"/>
              </a:solidFill>
              <a:effectLst/>
              <a:latin typeface="+mn-lt"/>
              <a:ea typeface="+mn-ea"/>
              <a:cs typeface="+mn-cs"/>
            </a:endParaRPr>
          </a:p>
          <a:p>
            <a:r>
              <a:rPr lang="en-US" sz="900" kern="1200" dirty="0">
                <a:solidFill>
                  <a:schemeClr val="tx1"/>
                </a:solidFill>
                <a:effectLst/>
                <a:latin typeface="+mn-lt"/>
                <a:ea typeface="+mn-ea"/>
                <a:cs typeface="+mn-cs"/>
              </a:rPr>
              <a:t>Usually, not all of this patient information is available to everyone who comes into contact with her. When we know more details about a patient, does it affect how we feel about the patient’s right to confidentiality? Even though we know the law says we need to respect teens’ confidentiality, it can be challenging when we think parents should be involved. What can go wrong if we accidentally break confidentiality?</a:t>
            </a:r>
          </a:p>
          <a:p>
            <a:endParaRPr lang="en-US" sz="900" kern="1200" dirty="0">
              <a:solidFill>
                <a:schemeClr val="tx1"/>
              </a:solidFill>
              <a:effectLst/>
              <a:latin typeface="+mn-lt"/>
              <a:ea typeface="+mn-ea"/>
              <a:cs typeface="+mn-cs"/>
            </a:endParaRPr>
          </a:p>
          <a:p>
            <a:r>
              <a:rPr lang="en-US" sz="900" i="1" kern="1200" dirty="0">
                <a:solidFill>
                  <a:schemeClr val="tx1"/>
                </a:solidFill>
                <a:effectLst/>
                <a:latin typeface="+mn-lt"/>
                <a:ea typeface="+mn-ea"/>
                <a:cs typeface="+mn-cs"/>
              </a:rPr>
              <a:t>[Have a couple of people respond briefly. Main point: If we don’t follow the laws, it can have a negative impact on teens.]</a:t>
            </a:r>
          </a:p>
          <a:p>
            <a:endParaRPr lang="en-US" sz="900" kern="1200" dirty="0">
              <a:solidFill>
                <a:schemeClr val="tx1"/>
              </a:solidFill>
              <a:effectLst/>
              <a:latin typeface="+mn-lt"/>
              <a:ea typeface="+mn-ea"/>
              <a:cs typeface="+mn-cs"/>
            </a:endParaRPr>
          </a:p>
          <a:p>
            <a:r>
              <a:rPr lang="en-US" sz="900" kern="1200" dirty="0">
                <a:solidFill>
                  <a:schemeClr val="tx1"/>
                </a:solidFill>
                <a:effectLst/>
                <a:latin typeface="+mn-lt"/>
                <a:ea typeface="+mn-ea"/>
                <a:cs typeface="+mn-cs"/>
              </a:rPr>
              <a:t>Many teens choose to include their parent or guardian in decisions about their health. For some teens, however, having the option of certain confidential services makes it more likely that they will seek care when they need it. For instance, a sexually active teen may be more likely to use contraception if someone tells the teen that they can get birth control without a parent or guardian’s consent. </a:t>
            </a:r>
            <a:endParaRPr lang="en-US" sz="900" dirty="0"/>
          </a:p>
        </p:txBody>
      </p:sp>
      <p:sp>
        <p:nvSpPr>
          <p:cNvPr id="4" name="Slide Number Placeholder 3"/>
          <p:cNvSpPr>
            <a:spLocks noGrp="1"/>
          </p:cNvSpPr>
          <p:nvPr>
            <p:ph type="sldNum" sz="quarter" idx="5"/>
          </p:nvPr>
        </p:nvSpPr>
        <p:spPr/>
        <p:txBody>
          <a:bodyPr/>
          <a:lstStyle/>
          <a:p>
            <a:fld id="{DD02C4DE-1B8A-4E20-9B71-ACF1E91FF3F0}" type="slidenum">
              <a:rPr lang="en-US" smtClean="0"/>
              <a:t>2</a:t>
            </a:fld>
            <a:endParaRPr lang="en-US" dirty="0"/>
          </a:p>
        </p:txBody>
      </p:sp>
    </p:spTree>
    <p:extLst>
      <p:ext uri="{BB962C8B-B14F-4D97-AF65-F5344CB8AC3E}">
        <p14:creationId xmlns:p14="http://schemas.microsoft.com/office/powerpoint/2010/main" val="3065833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review the laws and consider how we implement them here. As we see on the slide, a parent or legal guardian must provide consent on behalf of a minor (under age 18) before health services are provided, with </a:t>
            </a:r>
            <a:r>
              <a:rPr lang="en-US" b="1" dirty="0"/>
              <a:t>several important exceptions:</a:t>
            </a:r>
          </a:p>
          <a:p>
            <a:pPr marL="285750" marR="0" lvl="0" indent="-2857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oboto"/>
                <a:ea typeface="+mn-ea"/>
                <a:cs typeface="Calibri" pitchFamily="34" charset="0"/>
              </a:rPr>
              <a:t>Emergency care</a:t>
            </a:r>
          </a:p>
          <a:p>
            <a:pPr marL="285750" marR="0" lvl="0" indent="-2857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oboto"/>
                <a:ea typeface="+mn-ea"/>
                <a:cs typeface="Calibri" pitchFamily="34" charset="0"/>
              </a:rPr>
              <a:t>Minor parents: care for themselves and for their child</a:t>
            </a:r>
          </a:p>
          <a:p>
            <a:pPr marL="285750" marR="0" lvl="0" indent="-2857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oboto"/>
                <a:ea typeface="+mn-ea"/>
                <a:cs typeface="Calibri" pitchFamily="34" charset="0"/>
              </a:rPr>
              <a:t>Pregnancy related services: test, prenatal, and postnatal care</a:t>
            </a:r>
          </a:p>
          <a:p>
            <a:pPr marL="285750" marR="0" lvl="0" indent="-2857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oboto"/>
                <a:ea typeface="+mn-ea"/>
                <a:cs typeface="Calibri" pitchFamily="34" charset="0"/>
              </a:rPr>
              <a:t>STI/HIV services: testing, treatment, and related counseling</a:t>
            </a:r>
          </a:p>
          <a:p>
            <a:pPr marL="285750" marR="0" lvl="0" indent="-2857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oboto"/>
                <a:ea typeface="+mn-ea"/>
                <a:cs typeface="Calibri" pitchFamily="34" charset="0"/>
              </a:rPr>
              <a:t>Substance use assessment and treatment</a:t>
            </a:r>
          </a:p>
          <a:p>
            <a:pPr marL="285750" marR="0" lvl="0" indent="-2857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oboto"/>
                <a:ea typeface="+mn-ea"/>
                <a:cs typeface="Calibri" pitchFamily="34" charset="0"/>
              </a:rPr>
              <a:t>Outpatient mental health</a:t>
            </a:r>
          </a:p>
          <a:p>
            <a:pPr marL="971550" marR="0" lvl="1" indent="-2857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oboto"/>
                <a:ea typeface="+mn-ea"/>
                <a:cs typeface="Calibri" pitchFamily="34" charset="0"/>
              </a:rPr>
              <a:t>Any age for care related to pregnancy, STIs, or substance use</a:t>
            </a:r>
          </a:p>
          <a:p>
            <a:pPr marL="971550" marR="0" lvl="1" indent="-2857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oboto"/>
                <a:ea typeface="+mn-ea"/>
                <a:cs typeface="Calibri" pitchFamily="34" charset="0"/>
              </a:rPr>
              <a:t>Ages 16+ for all non-residential therapy and medication management </a:t>
            </a:r>
          </a:p>
          <a:p>
            <a:pPr marL="342900" marR="0" lvl="0" indent="-34290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oboto"/>
                <a:ea typeface="+mn-ea"/>
                <a:cs typeface="Calibri" pitchFamily="34" charset="0"/>
              </a:rPr>
              <a:t>Gender-affirming care</a:t>
            </a:r>
          </a:p>
          <a:p>
            <a:pPr marL="342900" marR="0" lvl="0" indent="-34290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oboto"/>
                <a:ea typeface="+mn-ea"/>
                <a:cs typeface="Calibri" pitchFamily="34" charset="0"/>
              </a:rPr>
              <a:t>Hepatitis B vaccination </a:t>
            </a:r>
          </a:p>
          <a:p>
            <a:endParaRPr lang="en-US" dirty="0"/>
          </a:p>
          <a:p>
            <a:r>
              <a:rPr lang="en-US" i="1" dirty="0"/>
              <a:t>[Pass out the “Minnesota Confidentiality/Minor Consent Laws” handout.]</a:t>
            </a:r>
          </a:p>
        </p:txBody>
      </p:sp>
      <p:sp>
        <p:nvSpPr>
          <p:cNvPr id="4" name="Slide Number Placeholder 3"/>
          <p:cNvSpPr>
            <a:spLocks noGrp="1"/>
          </p:cNvSpPr>
          <p:nvPr>
            <p:ph type="sldNum" sz="quarter" idx="5"/>
          </p:nvPr>
        </p:nvSpPr>
        <p:spPr/>
        <p:txBody>
          <a:bodyPr/>
          <a:lstStyle/>
          <a:p>
            <a:fld id="{DD02C4DE-1B8A-4E20-9B71-ACF1E91FF3F0}" type="slidenum">
              <a:rPr lang="en-US" smtClean="0"/>
              <a:t>3</a:t>
            </a:fld>
            <a:endParaRPr lang="en-US" dirty="0"/>
          </a:p>
        </p:txBody>
      </p:sp>
    </p:spTree>
    <p:extLst>
      <p:ext uri="{BB962C8B-B14F-4D97-AF65-F5344CB8AC3E}">
        <p14:creationId xmlns:p14="http://schemas.microsoft.com/office/powerpoint/2010/main" val="3725644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handout that explains Minnesota’s confidentiality and minor consent laws. This slide also outlines the laws and can be a cheat sheet if you want to keep it handy. As we see here, patients under 18 have a right to the following </a:t>
            </a:r>
            <a:r>
              <a:rPr lang="en-US" b="1" dirty="0"/>
              <a:t>without</a:t>
            </a:r>
            <a:r>
              <a:rPr lang="en-US" b="0" dirty="0"/>
              <a:t> parental/guardian consent or knowledge:</a:t>
            </a:r>
          </a:p>
          <a:p>
            <a:pPr marL="708706" marR="0" lvl="1"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000" dirty="0">
                <a:solidFill>
                  <a:prstClr val="black"/>
                </a:solidFill>
                <a:latin typeface="Roboto"/>
                <a:ea typeface="Calibri" panose="020F0502020204030204" pitchFamily="34" charset="0"/>
                <a:cs typeface="Calibri" pitchFamily="34" charset="0"/>
              </a:rPr>
              <a:t>Pregnancy testing and prenatal (and other pregnancy-related) care</a:t>
            </a:r>
          </a:p>
          <a:p>
            <a:pPr marL="708706" marR="0" lvl="1"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Roboto"/>
                <a:ea typeface="Calibri" panose="020F0502020204030204" pitchFamily="34" charset="0"/>
                <a:cs typeface="Calibri" pitchFamily="34" charset="0"/>
              </a:rPr>
              <a:t>Birth control information and contraceptive services</a:t>
            </a:r>
          </a:p>
          <a:p>
            <a:pPr marL="708706" marR="0" lvl="1"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000" dirty="0">
                <a:solidFill>
                  <a:prstClr val="black"/>
                </a:solidFill>
                <a:latin typeface="Roboto"/>
                <a:ea typeface="Calibri" panose="020F0502020204030204" pitchFamily="34" charset="0"/>
                <a:cs typeface="Calibri" pitchFamily="34" charset="0"/>
              </a:rPr>
              <a:t>Testing and treatment for sexually transmitted infections (STIs), including HIV</a:t>
            </a:r>
          </a:p>
          <a:p>
            <a:pPr marL="708706" marR="0" lvl="1"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Roboto"/>
                <a:ea typeface="Calibri" panose="020F0502020204030204" pitchFamily="34" charset="0"/>
                <a:cs typeface="Calibri" pitchFamily="34" charset="0"/>
              </a:rPr>
              <a:t>Substance use assessment and </a:t>
            </a:r>
            <a:r>
              <a:rPr lang="en-US" sz="1000" dirty="0">
                <a:solidFill>
                  <a:prstClr val="black"/>
                </a:solidFill>
                <a:latin typeface="Roboto"/>
                <a:ea typeface="Calibri" panose="020F0502020204030204" pitchFamily="34" charset="0"/>
                <a:cs typeface="Calibri" pitchFamily="34" charset="0"/>
              </a:rPr>
              <a:t>treatment</a:t>
            </a:r>
          </a:p>
          <a:p>
            <a:pPr marL="708706" marR="0" lvl="1"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Roboto"/>
                <a:ea typeface="Calibri" panose="020F0502020204030204" pitchFamily="34" charset="0"/>
                <a:cs typeface="Calibri" pitchFamily="34" charset="0"/>
              </a:rPr>
              <a:t>Outpatient</a:t>
            </a:r>
            <a:r>
              <a:rPr lang="en-US" sz="1000" dirty="0">
                <a:solidFill>
                  <a:prstClr val="black"/>
                </a:solidFill>
                <a:latin typeface="Roboto"/>
                <a:ea typeface="Calibri" panose="020F0502020204030204" pitchFamily="34" charset="0"/>
                <a:cs typeface="Calibri" pitchFamily="34" charset="0"/>
              </a:rPr>
              <a:t> mental health services (ages 16 and up)</a:t>
            </a:r>
          </a:p>
          <a:p>
            <a:pPr marL="708706" marR="0" lvl="1"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000" dirty="0">
                <a:solidFill>
                  <a:prstClr val="black"/>
                </a:solidFill>
                <a:latin typeface="Roboto"/>
                <a:ea typeface="Calibri" panose="020F0502020204030204" pitchFamily="34" charset="0"/>
                <a:cs typeface="Calibri" pitchFamily="34" charset="0"/>
              </a:rPr>
              <a:t>Gender-affirming care</a:t>
            </a:r>
            <a:endParaRPr kumimoji="0" lang="en-US" sz="1000" b="0" i="0" u="none" strike="noStrike" kern="1200" cap="none" spc="0" normalizeH="0" baseline="0" noProof="0" dirty="0">
              <a:ln>
                <a:noFill/>
              </a:ln>
              <a:solidFill>
                <a:prstClr val="black"/>
              </a:solidFill>
              <a:effectLst/>
              <a:uLnTx/>
              <a:uFillTx/>
              <a:latin typeface="Roboto"/>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endParaRPr lang="en-US" dirty="0"/>
          </a:p>
          <a:p>
            <a:r>
              <a:rPr lang="en-US" dirty="0"/>
              <a:t>Are there any questions?</a:t>
            </a:r>
          </a:p>
          <a:p>
            <a:endParaRPr lang="en-US" dirty="0"/>
          </a:p>
        </p:txBody>
      </p:sp>
      <p:sp>
        <p:nvSpPr>
          <p:cNvPr id="4" name="Slide Number Placeholder 3"/>
          <p:cNvSpPr>
            <a:spLocks noGrp="1"/>
          </p:cNvSpPr>
          <p:nvPr>
            <p:ph type="sldNum" sz="quarter" idx="5"/>
          </p:nvPr>
        </p:nvSpPr>
        <p:spPr/>
        <p:txBody>
          <a:bodyPr/>
          <a:lstStyle/>
          <a:p>
            <a:fld id="{DD02C4DE-1B8A-4E20-9B71-ACF1E91FF3F0}" type="slidenum">
              <a:rPr lang="en-US" smtClean="0"/>
              <a:t>4</a:t>
            </a:fld>
            <a:endParaRPr lang="en-US" dirty="0"/>
          </a:p>
        </p:txBody>
      </p:sp>
    </p:spTree>
    <p:extLst>
      <p:ext uri="{BB962C8B-B14F-4D97-AF65-F5344CB8AC3E}">
        <p14:creationId xmlns:p14="http://schemas.microsoft.com/office/powerpoint/2010/main" val="25432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some additional information about prescribing </a:t>
            </a:r>
            <a:r>
              <a:rPr lang="en-US" dirty="0" err="1"/>
              <a:t>PrEP</a:t>
            </a:r>
            <a:r>
              <a:rPr lang="en-US" dirty="0"/>
              <a:t> for adolescent patients in Minnesota.</a:t>
            </a:r>
          </a:p>
          <a:p>
            <a:pPr marL="171450" indent="-171450">
              <a:buFont typeface="Arial" panose="020B0604020202020204" pitchFamily="34" charset="0"/>
              <a:buChar char="•"/>
            </a:pPr>
            <a:r>
              <a:rPr lang="en-US" dirty="0" err="1"/>
              <a:t>PrEP</a:t>
            </a:r>
            <a:r>
              <a:rPr lang="en-US" dirty="0"/>
              <a:t> prescriptions (with or without a recent STI) do NOT require parental consent.</a:t>
            </a:r>
          </a:p>
          <a:p>
            <a:pPr marL="537256" lvl="1" indent="-171450">
              <a:buFont typeface="Arial" panose="020B0604020202020204" pitchFamily="34" charset="0"/>
              <a:buChar char="•"/>
            </a:pPr>
            <a:r>
              <a:rPr lang="en-US" dirty="0"/>
              <a:t>Minors may consent to HIV prevention</a:t>
            </a:r>
          </a:p>
          <a:p>
            <a:pPr marL="171450" lvl="0" indent="-171450">
              <a:buFont typeface="Arial" panose="020B0604020202020204" pitchFamily="34" charset="0"/>
              <a:buChar char="•"/>
            </a:pPr>
            <a:r>
              <a:rPr lang="en-US" dirty="0"/>
              <a:t>Parental consent is NOT required in any setting</a:t>
            </a:r>
          </a:p>
          <a:p>
            <a:pPr marL="537256" lvl="1" indent="-171450">
              <a:buFont typeface="Arial" panose="020B0604020202020204" pitchFamily="34" charset="0"/>
              <a:buChar char="•"/>
            </a:pPr>
            <a:r>
              <a:rPr lang="en-US" dirty="0"/>
              <a:t>Minnesota law lets minors independently consent to STI/HIV services, including </a:t>
            </a:r>
            <a:r>
              <a:rPr lang="en-US" dirty="0" err="1"/>
              <a:t>PrEP</a:t>
            </a:r>
            <a:r>
              <a:rPr lang="en-US" dirty="0"/>
              <a:t>)</a:t>
            </a:r>
          </a:p>
        </p:txBody>
      </p:sp>
      <p:sp>
        <p:nvSpPr>
          <p:cNvPr id="4" name="Slide Number Placeholder 3"/>
          <p:cNvSpPr>
            <a:spLocks noGrp="1"/>
          </p:cNvSpPr>
          <p:nvPr>
            <p:ph type="sldNum" sz="quarter" idx="5"/>
          </p:nvPr>
        </p:nvSpPr>
        <p:spPr/>
        <p:txBody>
          <a:bodyPr/>
          <a:lstStyle/>
          <a:p>
            <a:fld id="{DD02C4DE-1B8A-4E20-9B71-ACF1E91FF3F0}" type="slidenum">
              <a:rPr lang="en-US" smtClean="0"/>
              <a:t>5</a:t>
            </a:fld>
            <a:endParaRPr lang="en-US" dirty="0"/>
          </a:p>
        </p:txBody>
      </p:sp>
    </p:spTree>
    <p:extLst>
      <p:ext uri="{BB962C8B-B14F-4D97-AF65-F5344CB8AC3E}">
        <p14:creationId xmlns:p14="http://schemas.microsoft.com/office/powerpoint/2010/main" val="120232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95AE36-107D-671A-7296-4FA5EE3013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2DF7D5-1724-2E4C-8B30-D95C34F895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9A2495-745B-4CA3-ACAE-9695726CF4CC}"/>
              </a:ext>
            </a:extLst>
          </p:cNvPr>
          <p:cNvSpPr>
            <a:spLocks noGrp="1"/>
          </p:cNvSpPr>
          <p:nvPr>
            <p:ph type="body" idx="1"/>
          </p:nvPr>
        </p:nvSpPr>
        <p:spPr/>
        <p:txBody>
          <a:bodyPr/>
          <a:lstStyle/>
          <a:p>
            <a:r>
              <a:rPr lang="en-US" sz="900" kern="1200" dirty="0">
                <a:solidFill>
                  <a:schemeClr val="tx1"/>
                </a:solidFill>
                <a:effectLst/>
                <a:latin typeface="+mn-lt"/>
                <a:ea typeface="+mn-ea"/>
                <a:cs typeface="+mn-cs"/>
              </a:rPr>
              <a:t>Let’s go back to our 15-year-old patient scenario, Shay. Let’s answer these questions together as I read through them. </a:t>
            </a:r>
          </a:p>
          <a:p>
            <a:pPr marL="171450" lvl="0" indent="-171450">
              <a:buFont typeface="Arial" panose="020B0604020202020204" pitchFamily="34" charset="0"/>
              <a:buChar char="•"/>
            </a:pPr>
            <a:r>
              <a:rPr lang="en-US" sz="900" kern="1200" dirty="0">
                <a:solidFill>
                  <a:schemeClr val="tx1"/>
                </a:solidFill>
                <a:effectLst/>
                <a:latin typeface="+mn-lt"/>
                <a:ea typeface="+mn-ea"/>
                <a:cs typeface="+mn-cs"/>
              </a:rPr>
              <a:t>Can Shay receive STI testing without a parent’s permission? [Answer: Yes]</a:t>
            </a:r>
          </a:p>
          <a:p>
            <a:pPr marL="171450" lvl="0" indent="-171450">
              <a:buFont typeface="Arial" panose="020B0604020202020204" pitchFamily="34" charset="0"/>
              <a:buChar char="•"/>
            </a:pPr>
            <a:r>
              <a:rPr lang="en-US" sz="900" kern="1200" dirty="0">
                <a:solidFill>
                  <a:schemeClr val="tx1"/>
                </a:solidFill>
                <a:effectLst/>
                <a:latin typeface="+mn-lt"/>
                <a:ea typeface="+mn-ea"/>
                <a:cs typeface="+mn-cs"/>
              </a:rPr>
              <a:t>Can she receive STI treatment? [Answer: Yes] </a:t>
            </a:r>
          </a:p>
          <a:p>
            <a:pPr marL="171450" indent="-171450">
              <a:buFont typeface="Arial" panose="020B0604020202020204" pitchFamily="34" charset="0"/>
              <a:buChar char="•"/>
            </a:pPr>
            <a:r>
              <a:rPr lang="en-US" sz="900" kern="1200" dirty="0">
                <a:solidFill>
                  <a:schemeClr val="tx1"/>
                </a:solidFill>
                <a:effectLst/>
                <a:latin typeface="+mn-lt"/>
                <a:ea typeface="+mn-ea"/>
                <a:cs typeface="+mn-cs"/>
              </a:rPr>
              <a:t>What if Shay was 13 years old? Answer: [Yes, she still could, though </a:t>
            </a:r>
            <a:r>
              <a:rPr lang="en-US" sz="900" b="1" kern="1200" dirty="0">
                <a:solidFill>
                  <a:schemeClr val="tx1"/>
                </a:solidFill>
                <a:effectLst/>
                <a:latin typeface="+mn-lt"/>
                <a:ea typeface="+mn-ea"/>
                <a:cs typeface="+mn-cs"/>
              </a:rPr>
              <a:t>it’s best to encourage the patient to tell her parent</a:t>
            </a:r>
            <a:r>
              <a:rPr lang="en-US" sz="900" kern="1200" dirty="0">
                <a:solidFill>
                  <a:schemeClr val="tx1"/>
                </a:solidFill>
                <a:effectLst/>
                <a:latin typeface="+mn-lt"/>
                <a:ea typeface="+mn-ea"/>
                <a:cs typeface="+mn-cs"/>
              </a:rPr>
              <a:t>, and probe for signs of abuse.]</a:t>
            </a:r>
            <a:endParaRPr lang="en-US" sz="900" dirty="0"/>
          </a:p>
        </p:txBody>
      </p:sp>
      <p:sp>
        <p:nvSpPr>
          <p:cNvPr id="4" name="Slide Number Placeholder 3">
            <a:extLst>
              <a:ext uri="{FF2B5EF4-FFF2-40B4-BE49-F238E27FC236}">
                <a16:creationId xmlns:a16="http://schemas.microsoft.com/office/drawing/2014/main" id="{59F9F616-95B4-DB26-355F-505C95E2B18B}"/>
              </a:ext>
            </a:extLst>
          </p:cNvPr>
          <p:cNvSpPr>
            <a:spLocks noGrp="1"/>
          </p:cNvSpPr>
          <p:nvPr>
            <p:ph type="sldNum" sz="quarter" idx="5"/>
          </p:nvPr>
        </p:nvSpPr>
        <p:spPr/>
        <p:txBody>
          <a:bodyPr/>
          <a:lstStyle/>
          <a:p>
            <a:fld id="{DD02C4DE-1B8A-4E20-9B71-ACF1E91FF3F0}" type="slidenum">
              <a:rPr lang="en-US" smtClean="0"/>
              <a:t>6</a:t>
            </a:fld>
            <a:endParaRPr lang="en-US" dirty="0"/>
          </a:p>
        </p:txBody>
      </p:sp>
    </p:spTree>
    <p:extLst>
      <p:ext uri="{BB962C8B-B14F-4D97-AF65-F5344CB8AC3E}">
        <p14:creationId xmlns:p14="http://schemas.microsoft.com/office/powerpoint/2010/main" val="2125694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we’re going to review when a minor’s confidentiality must be overridden. Health care providers must override the minor’s confidentiality and report if:</a:t>
            </a:r>
          </a:p>
          <a:p>
            <a:pPr marL="171450" indent="-171450">
              <a:buFont typeface="Arial" panose="020B0604020202020204" pitchFamily="34" charset="0"/>
              <a:buChar char="•"/>
            </a:pPr>
            <a:r>
              <a:rPr lang="en-US" dirty="0"/>
              <a:t>There is suspicion of abuse or neglect by an adult</a:t>
            </a:r>
          </a:p>
          <a:p>
            <a:pPr marL="171450" indent="-171450">
              <a:buFont typeface="Arial" panose="020B0604020202020204" pitchFamily="34" charset="0"/>
              <a:buChar char="•"/>
            </a:pPr>
            <a:r>
              <a:rPr lang="en-US" dirty="0"/>
              <a:t>The minor is a risk to themselves or someone else</a:t>
            </a:r>
          </a:p>
          <a:p>
            <a:pPr marL="171450" indent="-171450">
              <a:buFont typeface="Arial" panose="020B0604020202020204" pitchFamily="34" charset="0"/>
              <a:buChar char="•"/>
            </a:pPr>
            <a:r>
              <a:rPr lang="en-US" dirty="0"/>
              <a:t>The minor is under age 13 and sexually active</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The provider may choose to tell the parents about any care provided to the minor patient if they believe it is in the minor’s best interest.</a:t>
            </a:r>
          </a:p>
          <a:p>
            <a:r>
              <a:rPr lang="en-US" sz="1800" dirty="0">
                <a:solidFill>
                  <a:schemeClr val="tx1"/>
                </a:solidFill>
              </a:rPr>
              <a:t>Minors need a parent/guardian’s permission for: </a:t>
            </a:r>
          </a:p>
          <a:p>
            <a:pPr marL="662894" lvl="0" indent="-342900">
              <a:buFont typeface="Arial" panose="020B0604020202020204" pitchFamily="34" charset="0"/>
              <a:buChar char="•"/>
            </a:pPr>
            <a:r>
              <a:rPr lang="en-US" sz="1800" dirty="0">
                <a:solidFill>
                  <a:schemeClr val="tx1"/>
                </a:solidFill>
              </a:rPr>
              <a:t>Vaccines (including HPV; minors </a:t>
            </a:r>
            <a:r>
              <a:rPr lang="en-US" sz="1800" b="1" dirty="0">
                <a:solidFill>
                  <a:schemeClr val="tx1"/>
                </a:solidFill>
              </a:rPr>
              <a:t>CAN </a:t>
            </a:r>
            <a:r>
              <a:rPr lang="en-US" sz="1800" dirty="0">
                <a:solidFill>
                  <a:schemeClr val="tx1"/>
                </a:solidFill>
              </a:rPr>
              <a:t>consent to the Hepatitis B vaccine)</a:t>
            </a:r>
          </a:p>
          <a:p>
            <a:pPr marL="662894" lvl="0" indent="-342900">
              <a:buFont typeface="Arial" panose="020B0604020202020204" pitchFamily="34" charset="0"/>
              <a:buChar char="•"/>
            </a:pPr>
            <a:r>
              <a:rPr lang="en-US" sz="1800" dirty="0">
                <a:solidFill>
                  <a:schemeClr val="tx1"/>
                </a:solidFill>
              </a:rPr>
              <a:t>Mental health medications (minors 16+ can self-consent to outpatient therapy and medications)</a:t>
            </a:r>
          </a:p>
          <a:p>
            <a:pPr marL="662894" lvl="0" indent="-342900">
              <a:buFont typeface="Arial" panose="020B0604020202020204" pitchFamily="34" charset="0"/>
              <a:buChar char="•"/>
            </a:pPr>
            <a:r>
              <a:rPr lang="en-US" sz="1800" dirty="0">
                <a:solidFill>
                  <a:schemeClr val="tx1"/>
                </a:solidFill>
              </a:rPr>
              <a:t>Inpatient mental health treatment</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DD02C4DE-1B8A-4E20-9B71-ACF1E91FF3F0}" type="slidenum">
              <a:rPr lang="en-US" smtClean="0"/>
              <a:t>7</a:t>
            </a:fld>
            <a:endParaRPr lang="en-US" dirty="0"/>
          </a:p>
        </p:txBody>
      </p:sp>
    </p:spTree>
    <p:extLst>
      <p:ext uri="{BB962C8B-B14F-4D97-AF65-F5344CB8AC3E}">
        <p14:creationId xmlns:p14="http://schemas.microsoft.com/office/powerpoint/2010/main" val="2387885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31611"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Let’s take a look at one last scenario. Giovanni is a 17-year-old boy who expresses concern about his alcohol use but doesn’t want to tell his parents.</a:t>
            </a:r>
          </a:p>
          <a:p>
            <a:pPr marL="0" marR="0" lvl="0" indent="0" algn="l" defTabSz="731611"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731611"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Is Giovanni allowed to get outpatient counseling for substance use without a parent’s consent? </a:t>
            </a:r>
          </a:p>
          <a:p>
            <a:pPr marL="0" marR="0" lvl="0" indent="0" algn="l" defTabSz="731611"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731611"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Calibri" panose="020F0502020204030204"/>
                <a:ea typeface="+mn-ea"/>
                <a:cs typeface="+mn-cs"/>
              </a:rPr>
              <a:t>[Allow a moment for people to respond either quietly to themselves or aloud.]   </a:t>
            </a:r>
            <a:b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731611"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The answer is yes, though the provider may encourage Giovanni to tell his parents.</a:t>
            </a:r>
          </a:p>
          <a:p>
            <a:endParaRPr lang="en-US" dirty="0"/>
          </a:p>
        </p:txBody>
      </p:sp>
      <p:sp>
        <p:nvSpPr>
          <p:cNvPr id="4" name="Slide Number Placeholder 3"/>
          <p:cNvSpPr>
            <a:spLocks noGrp="1"/>
          </p:cNvSpPr>
          <p:nvPr>
            <p:ph type="sldNum" sz="quarter" idx="5"/>
          </p:nvPr>
        </p:nvSpPr>
        <p:spPr/>
        <p:txBody>
          <a:bodyPr/>
          <a:lstStyle/>
          <a:p>
            <a:fld id="{DD02C4DE-1B8A-4E20-9B71-ACF1E91FF3F0}" type="slidenum">
              <a:rPr lang="en-US" smtClean="0"/>
              <a:t>8</a:t>
            </a:fld>
            <a:endParaRPr lang="en-US" dirty="0"/>
          </a:p>
        </p:txBody>
      </p:sp>
    </p:spTree>
    <p:extLst>
      <p:ext uri="{BB962C8B-B14F-4D97-AF65-F5344CB8AC3E}">
        <p14:creationId xmlns:p14="http://schemas.microsoft.com/office/powerpoint/2010/main" val="1251255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31611"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To keep this conversation going over the next month, I will share Sparklers, or quiz questions, about confidentiality. I’ll post the Sparklers around the office in places that you all can easily see them. When you see a Sparkler, take a moment to read them and reflect on the responses. Thank you for your participation!</a:t>
            </a:r>
          </a:p>
          <a:p>
            <a:pPr marL="0" marR="0" lvl="0" indent="0" algn="l" defTabSz="731611"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9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731611"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Calibri" panose="020F0502020204030204"/>
                <a:ea typeface="+mn-ea"/>
                <a:cs typeface="+mn-cs"/>
              </a:rPr>
              <a:t>[Print and post Sparklers in areas your staff can see (e.g., lunchroom).]</a:t>
            </a:r>
          </a:p>
        </p:txBody>
      </p:sp>
      <p:sp>
        <p:nvSpPr>
          <p:cNvPr id="4" name="Slide Number Placeholder 3"/>
          <p:cNvSpPr>
            <a:spLocks noGrp="1"/>
          </p:cNvSpPr>
          <p:nvPr>
            <p:ph type="sldNum" sz="quarter" idx="5"/>
          </p:nvPr>
        </p:nvSpPr>
        <p:spPr/>
        <p:txBody>
          <a:bodyPr/>
          <a:lstStyle/>
          <a:p>
            <a:fld id="{DD02C4DE-1B8A-4E20-9B71-ACF1E91FF3F0}" type="slidenum">
              <a:rPr lang="en-US" smtClean="0"/>
              <a:t>9</a:t>
            </a:fld>
            <a:endParaRPr lang="en-US" dirty="0"/>
          </a:p>
        </p:txBody>
      </p:sp>
    </p:spTree>
    <p:extLst>
      <p:ext uri="{BB962C8B-B14F-4D97-AF65-F5344CB8AC3E}">
        <p14:creationId xmlns:p14="http://schemas.microsoft.com/office/powerpoint/2010/main" val="3020127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2" name="Text Placeholder 11"/>
          <p:cNvSpPr>
            <a:spLocks noGrp="1"/>
          </p:cNvSpPr>
          <p:nvPr>
            <p:ph type="body" sz="quarter" idx="15"/>
          </p:nvPr>
        </p:nvSpPr>
        <p:spPr>
          <a:xfrm>
            <a:off x="4178710" y="3249710"/>
            <a:ext cx="5270090" cy="435417"/>
          </a:xfrm>
          <a:prstGeom prst="rect">
            <a:avLst/>
          </a:prstGeom>
        </p:spPr>
        <p:txBody>
          <a:bodyPr/>
          <a:lstStyle>
            <a:lvl1pPr marL="0" indent="0" algn="r">
              <a:buNone/>
              <a:defRPr sz="1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
        <p:nvSpPr>
          <p:cNvPr id="2" name="Title 1"/>
          <p:cNvSpPr>
            <a:spLocks noGrp="1"/>
          </p:cNvSpPr>
          <p:nvPr>
            <p:ph type="title"/>
          </p:nvPr>
        </p:nvSpPr>
        <p:spPr>
          <a:xfrm>
            <a:off x="4178710" y="822016"/>
            <a:ext cx="5270090" cy="1815549"/>
          </a:xfrm>
          <a:prstGeom prst="rect">
            <a:avLst/>
          </a:prstGeom>
        </p:spPr>
        <p:txBody>
          <a:bodyPr/>
          <a:lstStyle>
            <a:lvl1pPr>
              <a:defRPr>
                <a:solidFill>
                  <a:srgbClr val="0D2571"/>
                </a:solidFill>
              </a:defRPr>
            </a:lvl1pPr>
          </a:lstStyle>
          <a:p>
            <a:r>
              <a:rPr lang="en-US" dirty="0"/>
              <a:t>Click to edit Master title style</a:t>
            </a:r>
          </a:p>
        </p:txBody>
      </p:sp>
      <p:sp>
        <p:nvSpPr>
          <p:cNvPr id="6" name="TextBox 5"/>
          <p:cNvSpPr txBox="1"/>
          <p:nvPr userDrawn="1"/>
        </p:nvSpPr>
        <p:spPr>
          <a:xfrm>
            <a:off x="6204155" y="5205046"/>
            <a:ext cx="3552620" cy="281354"/>
          </a:xfrm>
          <a:prstGeom prst="rect">
            <a:avLst/>
          </a:prstGeom>
          <a:noFill/>
        </p:spPr>
        <p:txBody>
          <a:bodyPr wrap="square" rtlCol="0">
            <a:spAutoFit/>
          </a:bodyPr>
          <a:lstStyle/>
          <a:p>
            <a:pPr algn="r"/>
            <a:r>
              <a:rPr lang="en-US" sz="1200" dirty="0">
                <a:solidFill>
                  <a:schemeClr val="bg1"/>
                </a:solidFill>
              </a:rPr>
              <a:t>© 2017 Regents of the University of Michigan</a:t>
            </a:r>
          </a:p>
        </p:txBody>
      </p:sp>
    </p:spTree>
    <p:extLst>
      <p:ext uri="{BB962C8B-B14F-4D97-AF65-F5344CB8AC3E}">
        <p14:creationId xmlns:p14="http://schemas.microsoft.com/office/powerpoint/2010/main" val="52549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95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Only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1524" y="1040123"/>
            <a:ext cx="8221664" cy="3968439"/>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479072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Left, Picture Right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5040658" y="975386"/>
            <a:ext cx="3952530" cy="3955493"/>
          </a:xfrm>
          <a:prstGeom prst="rect">
            <a:avLst/>
          </a:prstGeom>
        </p:spPr>
        <p:txBody>
          <a:bodyPr/>
          <a:lstStyle>
            <a:lvl1pPr marL="0" indent="0">
              <a:buNone/>
              <a:defRPr>
                <a:solidFill>
                  <a:schemeClr val="bg1"/>
                </a:solidFill>
              </a:defRPr>
            </a:lvl1pPr>
          </a:lstStyle>
          <a:p>
            <a:endParaRPr lang="en-US" dirty="0"/>
          </a:p>
        </p:txBody>
      </p:sp>
      <p:sp>
        <p:nvSpPr>
          <p:cNvPr id="8" name="Text Placeholder 2"/>
          <p:cNvSpPr>
            <a:spLocks noGrp="1"/>
          </p:cNvSpPr>
          <p:nvPr>
            <p:ph type="body" sz="quarter" idx="10" hasCustomPrompt="1"/>
          </p:nvPr>
        </p:nvSpPr>
        <p:spPr>
          <a:xfrm>
            <a:off x="763347" y="923599"/>
            <a:ext cx="4074138"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63587" y="1379009"/>
            <a:ext cx="4073883"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07582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Left, Picture (Full) Right (Squar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5102941" y="831619"/>
            <a:ext cx="4651293" cy="4654780"/>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773087" y="923599"/>
            <a:ext cx="4103703"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73353" y="1379009"/>
            <a:ext cx="4103447"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38937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Left, Picture Right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763347" y="923599"/>
            <a:ext cx="3661156"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63588" y="1379009"/>
            <a:ext cx="3660928"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4593347" y="1720647"/>
            <a:ext cx="4399842" cy="2026111"/>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847153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Left, Picture Right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771285" y="923599"/>
            <a:ext cx="5216645" cy="401431"/>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71524" y="1379009"/>
            <a:ext cx="5216321"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6195806" y="922490"/>
            <a:ext cx="2800713" cy="409079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1632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Left, Picture (Full) Right (Tall Rectangle)">
    <p:spTree>
      <p:nvGrpSpPr>
        <p:cNvPr id="1" name=""/>
        <p:cNvGrpSpPr/>
        <p:nvPr/>
      </p:nvGrpSpPr>
      <p:grpSpPr>
        <a:xfrm>
          <a:off x="0" y="0"/>
          <a:ext cx="0" cy="0"/>
          <a:chOff x="0" y="0"/>
          <a:chExt cx="0" cy="0"/>
        </a:xfrm>
      </p:grpSpPr>
      <p:sp>
        <p:nvSpPr>
          <p:cNvPr id="12" name="Picture Placeholder 5"/>
          <p:cNvSpPr>
            <a:spLocks noGrp="1"/>
          </p:cNvSpPr>
          <p:nvPr>
            <p:ph type="pic" sz="quarter" idx="13"/>
          </p:nvPr>
        </p:nvSpPr>
        <p:spPr>
          <a:xfrm>
            <a:off x="6567948" y="830566"/>
            <a:ext cx="3180733" cy="4645857"/>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771264" y="923599"/>
            <a:ext cx="5587837" cy="401431"/>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71524" y="1379009"/>
            <a:ext cx="5587490"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76009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Right, Picture Left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61599" y="1012553"/>
            <a:ext cx="3977549" cy="3907521"/>
          </a:xfrm>
          <a:prstGeom prst="rect">
            <a:avLst/>
          </a:prstGeom>
        </p:spPr>
        <p:txBody>
          <a:bodyPr/>
          <a:lstStyle>
            <a:lvl1pPr marL="0" indent="0">
              <a:buNone/>
              <a:defRPr>
                <a:solidFill>
                  <a:schemeClr val="bg1"/>
                </a:solidFill>
              </a:defRPr>
            </a:lvl1pPr>
          </a:lstStyle>
          <a:p>
            <a:endParaRPr lang="en-US" dirty="0"/>
          </a:p>
        </p:txBody>
      </p:sp>
      <p:sp>
        <p:nvSpPr>
          <p:cNvPr id="8" name="Text Placeholder 2"/>
          <p:cNvSpPr>
            <a:spLocks noGrp="1"/>
          </p:cNvSpPr>
          <p:nvPr>
            <p:ph type="body" sz="quarter" idx="10" hasCustomPrompt="1"/>
          </p:nvPr>
        </p:nvSpPr>
        <p:spPr>
          <a:xfrm>
            <a:off x="4896185" y="923599"/>
            <a:ext cx="4096979"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4876800" y="1379009"/>
            <a:ext cx="4116389"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98955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userDrawn="1">
          <p15:clr>
            <a:srgbClr val="FBAE40"/>
          </p15:clr>
        </p15:guide>
        <p15:guide id="2" pos="5905"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Right, Picture (Full) Left (Squar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189" y="817006"/>
            <a:ext cx="4630805" cy="4669394"/>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4869788" y="923599"/>
            <a:ext cx="4123366"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4870054" y="1379009"/>
            <a:ext cx="4123109"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44113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Right, Picture Left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5350163" y="923599"/>
            <a:ext cx="3642986" cy="401431"/>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5350429" y="1379009"/>
            <a:ext cx="3642759"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773286" y="1710147"/>
            <a:ext cx="4398264" cy="2029968"/>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551090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userDrawn="1">
          <p15:clr>
            <a:srgbClr val="FBAE40"/>
          </p15:clr>
        </p15:guide>
        <p15:guide id="2" pos="5929"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Right, Picture Left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3755923" y="923599"/>
            <a:ext cx="5237336"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3755923" y="1379009"/>
            <a:ext cx="5237266"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768651" y="923599"/>
            <a:ext cx="2798064" cy="4087368"/>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636667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userDrawn="1">
          <p15:clr>
            <a:srgbClr val="FBAE40"/>
          </p15:clr>
        </p15:guide>
        <p15:guide id="2" pos="590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Column – 1 Headin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771283" y="921450"/>
            <a:ext cx="8221905"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4" y="1371600"/>
            <a:ext cx="8221664" cy="3657600"/>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14828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Right, Picture (Full) Left (Tall Rectangle)">
    <p:spTree>
      <p:nvGrpSpPr>
        <p:cNvPr id="1" name=""/>
        <p:cNvGrpSpPr/>
        <p:nvPr/>
      </p:nvGrpSpPr>
      <p:grpSpPr>
        <a:xfrm>
          <a:off x="0" y="0"/>
          <a:ext cx="0" cy="0"/>
          <a:chOff x="0" y="0"/>
          <a:chExt cx="0" cy="0"/>
        </a:xfrm>
      </p:grpSpPr>
      <p:sp>
        <p:nvSpPr>
          <p:cNvPr id="12" name="Picture Placeholder 5"/>
          <p:cNvSpPr>
            <a:spLocks noGrp="1"/>
          </p:cNvSpPr>
          <p:nvPr>
            <p:ph type="pic" sz="quarter" idx="13"/>
          </p:nvPr>
        </p:nvSpPr>
        <p:spPr>
          <a:xfrm>
            <a:off x="7352" y="805398"/>
            <a:ext cx="3197964" cy="4671026"/>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3372202" y="923599"/>
            <a:ext cx="5621957"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3372464" y="1379009"/>
            <a:ext cx="5621607"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70499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Bottom, Picture Top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3144219" y="925187"/>
            <a:ext cx="3468336" cy="3479261"/>
          </a:xfrm>
          <a:prstGeom prst="rect">
            <a:avLst/>
          </a:prstGeom>
        </p:spPr>
        <p:txBody>
          <a:bodyPr/>
          <a:lstStyle>
            <a:lvl1pPr marL="0" indent="0">
              <a:buNone/>
              <a:defRPr>
                <a:solidFill>
                  <a:schemeClr val="bg1"/>
                </a:solidFill>
              </a:defRPr>
            </a:lvl1pPr>
          </a:lstStyle>
          <a:p>
            <a:endParaRPr lang="en-US" dirty="0"/>
          </a:p>
        </p:txBody>
      </p:sp>
      <p:sp>
        <p:nvSpPr>
          <p:cNvPr id="10" name="Text Placeholder 11"/>
          <p:cNvSpPr>
            <a:spLocks noGrp="1"/>
          </p:cNvSpPr>
          <p:nvPr>
            <p:ph type="body" sz="quarter" idx="11"/>
          </p:nvPr>
        </p:nvSpPr>
        <p:spPr>
          <a:xfrm>
            <a:off x="763588" y="4532366"/>
            <a:ext cx="822960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234925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Bottom, Picture Top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8" y="4532366"/>
            <a:ext cx="822960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8" name="Picture Placeholder 5"/>
          <p:cNvSpPr>
            <a:spLocks noGrp="1"/>
          </p:cNvSpPr>
          <p:nvPr>
            <p:ph type="pic" sz="quarter" idx="13"/>
          </p:nvPr>
        </p:nvSpPr>
        <p:spPr>
          <a:xfrm>
            <a:off x="1125370" y="925301"/>
            <a:ext cx="7506035" cy="3456501"/>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124650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Bottom, Picture Top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8" y="4532366"/>
            <a:ext cx="822960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3699318" y="924232"/>
            <a:ext cx="2358138" cy="3444355"/>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912402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Top, Picture Bottom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3136954" y="1550121"/>
            <a:ext cx="3482867" cy="3485478"/>
          </a:xfrm>
          <a:prstGeom prst="rect">
            <a:avLst/>
          </a:prstGeom>
        </p:spPr>
        <p:txBody>
          <a:bodyPr/>
          <a:lstStyle>
            <a:lvl1pPr marL="0" indent="0">
              <a:buNone/>
              <a:defRPr>
                <a:solidFill>
                  <a:schemeClr val="bg1"/>
                </a:solidFill>
              </a:defRPr>
            </a:lvl1pPr>
          </a:lstStyle>
          <a:p>
            <a:endParaRPr lang="en-US" dirty="0"/>
          </a:p>
        </p:txBody>
      </p:sp>
      <p:sp>
        <p:nvSpPr>
          <p:cNvPr id="10" name="Text Placeholder 11"/>
          <p:cNvSpPr>
            <a:spLocks noGrp="1"/>
          </p:cNvSpPr>
          <p:nvPr>
            <p:ph type="body" sz="quarter" idx="11"/>
          </p:nvPr>
        </p:nvSpPr>
        <p:spPr>
          <a:xfrm>
            <a:off x="771524" y="925035"/>
            <a:ext cx="8221664"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2480394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Top, Picture Bottom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Click to edit Master title style</a:t>
            </a:r>
          </a:p>
        </p:txBody>
      </p:sp>
      <p:sp>
        <p:nvSpPr>
          <p:cNvPr id="10" name="Text Placeholder 11"/>
          <p:cNvSpPr>
            <a:spLocks noGrp="1"/>
          </p:cNvSpPr>
          <p:nvPr>
            <p:ph type="body" sz="quarter" idx="11"/>
          </p:nvPr>
        </p:nvSpPr>
        <p:spPr>
          <a:xfrm>
            <a:off x="771524" y="920541"/>
            <a:ext cx="8221664" cy="492489"/>
          </a:xfrm>
          <a:prstGeom prst="rect">
            <a:avLst/>
          </a:prstGeom>
        </p:spPr>
        <p:txBody>
          <a:bodyPr/>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8" name="Picture Placeholder 5"/>
          <p:cNvSpPr>
            <a:spLocks noGrp="1"/>
          </p:cNvSpPr>
          <p:nvPr>
            <p:ph type="pic" sz="quarter" idx="13"/>
          </p:nvPr>
        </p:nvSpPr>
        <p:spPr>
          <a:xfrm>
            <a:off x="1122042" y="1554495"/>
            <a:ext cx="7512691" cy="3459566"/>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2588378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Top, Picture Bottom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8" y="926156"/>
            <a:ext cx="822960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3696794" y="1576714"/>
            <a:ext cx="2363187" cy="345173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765838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Text Bottom, 2 Picture Top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6743" y="924233"/>
            <a:ext cx="3728854" cy="3431457"/>
          </a:xfrm>
          <a:prstGeom prst="rect">
            <a:avLst/>
          </a:prstGeom>
        </p:spPr>
        <p:txBody>
          <a:bodyPr/>
          <a:lstStyle>
            <a:lvl1pPr marL="0" indent="0">
              <a:buNone/>
              <a:defRPr>
                <a:solidFill>
                  <a:schemeClr val="bg1"/>
                </a:solidFill>
              </a:defRPr>
            </a:lvl1pPr>
          </a:lstStyle>
          <a:p>
            <a:endParaRPr lang="en-US" dirty="0"/>
          </a:p>
        </p:txBody>
      </p:sp>
      <p:sp>
        <p:nvSpPr>
          <p:cNvPr id="10" name="Text Placeholder 11"/>
          <p:cNvSpPr>
            <a:spLocks noGrp="1"/>
          </p:cNvSpPr>
          <p:nvPr>
            <p:ph type="body" sz="quarter" idx="11"/>
          </p:nvPr>
        </p:nvSpPr>
        <p:spPr>
          <a:xfrm>
            <a:off x="763588" y="4532366"/>
            <a:ext cx="374201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3"/>
          </p:nvPr>
        </p:nvSpPr>
        <p:spPr>
          <a:xfrm>
            <a:off x="5269407" y="928588"/>
            <a:ext cx="3728854" cy="3431457"/>
          </a:xfrm>
          <a:prstGeom prst="rect">
            <a:avLst/>
          </a:prstGeom>
        </p:spPr>
        <p:txBody>
          <a:bodyPr/>
          <a:lstStyle>
            <a:lvl1pPr marL="0" indent="0">
              <a:buNone/>
              <a:defRPr>
                <a:solidFill>
                  <a:schemeClr val="bg1"/>
                </a:solidFill>
              </a:defRPr>
            </a:lvl1pPr>
          </a:lstStyle>
          <a:p>
            <a:endParaRPr lang="en-US" dirty="0"/>
          </a:p>
        </p:txBody>
      </p:sp>
      <p:sp>
        <p:nvSpPr>
          <p:cNvPr id="14" name="Text Placeholder 11"/>
          <p:cNvSpPr>
            <a:spLocks noGrp="1"/>
          </p:cNvSpPr>
          <p:nvPr>
            <p:ph type="body" sz="quarter" idx="14"/>
          </p:nvPr>
        </p:nvSpPr>
        <p:spPr>
          <a:xfrm>
            <a:off x="5269406" y="4536721"/>
            <a:ext cx="3728855"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2113805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Text Bottom, 2 Picture Top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75346" y="3574418"/>
            <a:ext cx="398799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5"/>
          </p:nvPr>
        </p:nvSpPr>
        <p:spPr>
          <a:xfrm>
            <a:off x="778334" y="1523714"/>
            <a:ext cx="3980480" cy="1933310"/>
          </a:xfrm>
          <a:prstGeom prst="rect">
            <a:avLst/>
          </a:prstGeom>
        </p:spPr>
        <p:txBody>
          <a:bodyPr/>
          <a:lstStyle>
            <a:lvl1pPr marL="0" indent="0">
              <a:buNone/>
              <a:defRPr>
                <a:solidFill>
                  <a:schemeClr val="bg1"/>
                </a:solidFill>
              </a:defRPr>
            </a:lvl1pPr>
          </a:lstStyle>
          <a:p>
            <a:endParaRPr lang="en-US" dirty="0"/>
          </a:p>
        </p:txBody>
      </p:sp>
      <p:sp>
        <p:nvSpPr>
          <p:cNvPr id="15" name="Text Placeholder 11"/>
          <p:cNvSpPr>
            <a:spLocks noGrp="1"/>
          </p:cNvSpPr>
          <p:nvPr>
            <p:ph type="body" sz="quarter" idx="16"/>
          </p:nvPr>
        </p:nvSpPr>
        <p:spPr>
          <a:xfrm>
            <a:off x="4974002" y="3587477"/>
            <a:ext cx="402717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6" name="Picture Placeholder 5"/>
          <p:cNvSpPr>
            <a:spLocks noGrp="1"/>
          </p:cNvSpPr>
          <p:nvPr>
            <p:ph type="pic" sz="quarter" idx="17"/>
          </p:nvPr>
        </p:nvSpPr>
        <p:spPr>
          <a:xfrm>
            <a:off x="4976652" y="1536773"/>
            <a:ext cx="4019586" cy="193331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484404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Text Bottom, 2 Picture Top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71524" y="4532366"/>
            <a:ext cx="3200708"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1102054" y="924232"/>
            <a:ext cx="2539648" cy="3441291"/>
          </a:xfrm>
          <a:prstGeom prst="rect">
            <a:avLst/>
          </a:prstGeom>
        </p:spPr>
        <p:txBody>
          <a:bodyPr/>
          <a:lstStyle>
            <a:lvl1pPr marL="0" indent="0">
              <a:buNone/>
              <a:defRPr>
                <a:solidFill>
                  <a:schemeClr val="bg1"/>
                </a:solidFill>
              </a:defRPr>
            </a:lvl1pPr>
          </a:lstStyle>
          <a:p>
            <a:endParaRPr lang="en-US" dirty="0"/>
          </a:p>
        </p:txBody>
      </p:sp>
      <p:sp>
        <p:nvSpPr>
          <p:cNvPr id="8" name="Text Placeholder 11"/>
          <p:cNvSpPr>
            <a:spLocks noGrp="1"/>
          </p:cNvSpPr>
          <p:nvPr>
            <p:ph type="body" sz="quarter" idx="14"/>
          </p:nvPr>
        </p:nvSpPr>
        <p:spPr>
          <a:xfrm>
            <a:off x="5791200" y="4536713"/>
            <a:ext cx="3201988"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5"/>
          </p:nvPr>
        </p:nvSpPr>
        <p:spPr>
          <a:xfrm>
            <a:off x="6122370" y="928579"/>
            <a:ext cx="2539648" cy="3441291"/>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894799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 – 1 Headin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771283" y="923599"/>
            <a:ext cx="3848483"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3" y="1356852"/>
            <a:ext cx="3848243" cy="3656428"/>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13" name="Text Placeholder 2"/>
          <p:cNvSpPr>
            <a:spLocks noGrp="1"/>
          </p:cNvSpPr>
          <p:nvPr>
            <p:ph type="body" sz="quarter" idx="12" hasCustomPrompt="1"/>
          </p:nvPr>
        </p:nvSpPr>
        <p:spPr>
          <a:xfrm>
            <a:off x="5132584" y="925871"/>
            <a:ext cx="3868502"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4" name="Text Placeholder 11"/>
          <p:cNvSpPr>
            <a:spLocks noGrp="1"/>
          </p:cNvSpPr>
          <p:nvPr>
            <p:ph type="body" sz="quarter" idx="13"/>
          </p:nvPr>
        </p:nvSpPr>
        <p:spPr>
          <a:xfrm>
            <a:off x="5132584" y="1359124"/>
            <a:ext cx="3868541" cy="3656428"/>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69571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userDrawn="1">
          <p15:clr>
            <a:srgbClr val="FBAE40"/>
          </p15:clr>
        </p15:guide>
        <p15:guide id="2" pos="3073"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Text Top, 2 Picture Bottom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9377" y="1612987"/>
            <a:ext cx="3642490" cy="3422612"/>
          </a:xfrm>
          <a:prstGeom prst="rect">
            <a:avLst/>
          </a:prstGeom>
        </p:spPr>
        <p:txBody>
          <a:bodyPr/>
          <a:lstStyle>
            <a:lvl1pPr marL="0" indent="0">
              <a:buNone/>
              <a:defRPr>
                <a:solidFill>
                  <a:schemeClr val="bg1"/>
                </a:solidFill>
              </a:defRPr>
            </a:lvl1pPr>
          </a:lstStyle>
          <a:p>
            <a:endParaRPr lang="en-US" dirty="0"/>
          </a:p>
        </p:txBody>
      </p:sp>
      <p:sp>
        <p:nvSpPr>
          <p:cNvPr id="10" name="Text Placeholder 11"/>
          <p:cNvSpPr>
            <a:spLocks noGrp="1"/>
          </p:cNvSpPr>
          <p:nvPr>
            <p:ph type="body" sz="quarter" idx="11"/>
          </p:nvPr>
        </p:nvSpPr>
        <p:spPr>
          <a:xfrm>
            <a:off x="763587" y="926157"/>
            <a:ext cx="3663353"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3"/>
          </p:nvPr>
        </p:nvSpPr>
        <p:spPr>
          <a:xfrm>
            <a:off x="5350698" y="1617342"/>
            <a:ext cx="3642490" cy="3422612"/>
          </a:xfrm>
          <a:prstGeom prst="rect">
            <a:avLst/>
          </a:prstGeom>
        </p:spPr>
        <p:txBody>
          <a:bodyPr/>
          <a:lstStyle>
            <a:lvl1pPr marL="0" indent="0">
              <a:buNone/>
              <a:defRPr>
                <a:solidFill>
                  <a:schemeClr val="bg1"/>
                </a:solidFill>
              </a:defRPr>
            </a:lvl1pPr>
          </a:lstStyle>
          <a:p>
            <a:endParaRPr lang="en-US" dirty="0"/>
          </a:p>
        </p:txBody>
      </p:sp>
      <p:sp>
        <p:nvSpPr>
          <p:cNvPr id="14" name="Text Placeholder 11"/>
          <p:cNvSpPr>
            <a:spLocks noGrp="1"/>
          </p:cNvSpPr>
          <p:nvPr>
            <p:ph type="body" sz="quarter" idx="14"/>
          </p:nvPr>
        </p:nvSpPr>
        <p:spPr>
          <a:xfrm>
            <a:off x="5350698" y="930512"/>
            <a:ext cx="364249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748093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Text Top, 2 Picture Bottom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1297" y="1606282"/>
            <a:ext cx="383683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5"/>
          </p:nvPr>
        </p:nvSpPr>
        <p:spPr>
          <a:xfrm>
            <a:off x="763588" y="2229663"/>
            <a:ext cx="3829605" cy="1933310"/>
          </a:xfrm>
          <a:prstGeom prst="rect">
            <a:avLst/>
          </a:prstGeom>
        </p:spPr>
        <p:txBody>
          <a:bodyPr/>
          <a:lstStyle>
            <a:lvl1pPr marL="0" indent="0">
              <a:buNone/>
              <a:defRPr>
                <a:solidFill>
                  <a:schemeClr val="bg1"/>
                </a:solidFill>
              </a:defRPr>
            </a:lvl1pPr>
          </a:lstStyle>
          <a:p>
            <a:endParaRPr lang="en-US" dirty="0"/>
          </a:p>
        </p:txBody>
      </p:sp>
      <p:sp>
        <p:nvSpPr>
          <p:cNvPr id="15" name="Text Placeholder 11"/>
          <p:cNvSpPr>
            <a:spLocks noGrp="1"/>
          </p:cNvSpPr>
          <p:nvPr>
            <p:ph type="body" sz="quarter" idx="16"/>
          </p:nvPr>
        </p:nvSpPr>
        <p:spPr>
          <a:xfrm>
            <a:off x="5168557" y="1619341"/>
            <a:ext cx="3828854"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6" name="Picture Placeholder 5"/>
          <p:cNvSpPr>
            <a:spLocks noGrp="1"/>
          </p:cNvSpPr>
          <p:nvPr>
            <p:ph type="pic" sz="quarter" idx="17"/>
          </p:nvPr>
        </p:nvSpPr>
        <p:spPr>
          <a:xfrm>
            <a:off x="5171545" y="2242722"/>
            <a:ext cx="3821644" cy="193331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2815941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Text Top, 2 Picture Bottom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8" y="926157"/>
            <a:ext cx="3677783"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1379084" y="1612987"/>
            <a:ext cx="2446790" cy="3406750"/>
          </a:xfrm>
          <a:prstGeom prst="rect">
            <a:avLst/>
          </a:prstGeom>
        </p:spPr>
        <p:txBody>
          <a:bodyPr/>
          <a:lstStyle>
            <a:lvl1pPr marL="0" indent="0">
              <a:buNone/>
              <a:defRPr>
                <a:solidFill>
                  <a:schemeClr val="bg1"/>
                </a:solidFill>
              </a:defRPr>
            </a:lvl1pPr>
          </a:lstStyle>
          <a:p>
            <a:endParaRPr lang="en-US" dirty="0"/>
          </a:p>
        </p:txBody>
      </p:sp>
      <p:sp>
        <p:nvSpPr>
          <p:cNvPr id="8" name="Text Placeholder 11"/>
          <p:cNvSpPr>
            <a:spLocks noGrp="1"/>
          </p:cNvSpPr>
          <p:nvPr>
            <p:ph type="body" sz="quarter" idx="14"/>
          </p:nvPr>
        </p:nvSpPr>
        <p:spPr>
          <a:xfrm>
            <a:off x="5316597" y="930504"/>
            <a:ext cx="3676591"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5"/>
          </p:nvPr>
        </p:nvSpPr>
        <p:spPr>
          <a:xfrm>
            <a:off x="5931497" y="1617334"/>
            <a:ext cx="2446790" cy="340675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979141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ideo Only">
    <p:spTree>
      <p:nvGrpSpPr>
        <p:cNvPr id="1" name=""/>
        <p:cNvGrpSpPr/>
        <p:nvPr/>
      </p:nvGrpSpPr>
      <p:grpSpPr>
        <a:xfrm>
          <a:off x="0" y="0"/>
          <a:ext cx="0" cy="0"/>
          <a:chOff x="0" y="0"/>
          <a:chExt cx="0" cy="0"/>
        </a:xfrm>
      </p:grpSpPr>
      <p:sp>
        <p:nvSpPr>
          <p:cNvPr id="3" name="Media Placeholder 2"/>
          <p:cNvSpPr>
            <a:spLocks noGrp="1"/>
          </p:cNvSpPr>
          <p:nvPr>
            <p:ph type="media" sz="quarter" idx="13"/>
          </p:nvPr>
        </p:nvSpPr>
        <p:spPr>
          <a:xfrm>
            <a:off x="763587" y="1036833"/>
            <a:ext cx="8229601" cy="3789701"/>
          </a:xfrm>
          <a:prstGeom prst="rect">
            <a:avLst/>
          </a:prstGeom>
          <a:ln w="12700">
            <a:solidFill>
              <a:schemeClr val="tx1"/>
            </a:solidFill>
          </a:ln>
        </p:spPr>
        <p:txBody>
          <a:bodyPr/>
          <a:lstStyle>
            <a:lvl1pPr marL="0" indent="0">
              <a:buNone/>
              <a:defRPr>
                <a:solidFill>
                  <a:schemeClr val="bg1"/>
                </a:solidFill>
              </a:defRPr>
            </a:lvl1pPr>
          </a:lstStyle>
          <a:p>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60743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Bottom, Video Top">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7" y="4532366"/>
            <a:ext cx="8229601"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Media Placeholder 2"/>
          <p:cNvSpPr>
            <a:spLocks noGrp="1"/>
          </p:cNvSpPr>
          <p:nvPr>
            <p:ph type="media" sz="quarter" idx="13"/>
          </p:nvPr>
        </p:nvSpPr>
        <p:spPr>
          <a:xfrm>
            <a:off x="944881" y="928425"/>
            <a:ext cx="7579688" cy="3490419"/>
          </a:xfrm>
          <a:prstGeom prst="rect">
            <a:avLst/>
          </a:prstGeom>
          <a:ln w="12700">
            <a:solidFill>
              <a:schemeClr val="tx1"/>
            </a:solidFill>
          </a:ln>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71163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Top, Video Bottom">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7" y="925038"/>
            <a:ext cx="8229601" cy="492489"/>
          </a:xfrm>
          <a:prstGeom prst="rect">
            <a:avLst/>
          </a:prstGeom>
        </p:spPr>
        <p:txBody>
          <a:bodyPr/>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Media Placeholder 2"/>
          <p:cNvSpPr>
            <a:spLocks noGrp="1"/>
          </p:cNvSpPr>
          <p:nvPr>
            <p:ph type="media" sz="quarter" idx="13"/>
          </p:nvPr>
        </p:nvSpPr>
        <p:spPr>
          <a:xfrm>
            <a:off x="1120874" y="1571595"/>
            <a:ext cx="7515027" cy="3462895"/>
          </a:xfrm>
          <a:prstGeom prst="rect">
            <a:avLst/>
          </a:prstGeom>
          <a:ln w="12700">
            <a:solidFill>
              <a:schemeClr val="tx1"/>
            </a:solidFill>
          </a:ln>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033750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9994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w/Sparks Logo">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640868" y="317645"/>
            <a:ext cx="362001" cy="362001"/>
          </a:xfrm>
          <a:prstGeom prst="rect">
            <a:avLst/>
          </a:prstGeom>
        </p:spPr>
      </p:pic>
      <p:sp>
        <p:nvSpPr>
          <p:cNvPr id="9" name="TextBox 8"/>
          <p:cNvSpPr txBox="1"/>
          <p:nvPr userDrawn="1"/>
        </p:nvSpPr>
        <p:spPr>
          <a:xfrm>
            <a:off x="7904557" y="313979"/>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spTree>
    <p:extLst>
      <p:ext uri="{BB962C8B-B14F-4D97-AF65-F5344CB8AC3E}">
        <p14:creationId xmlns:p14="http://schemas.microsoft.com/office/powerpoint/2010/main" val="825676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w/Title and Sparks Logo">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pic>
        <p:nvPicPr>
          <p:cNvPr id="8" name="Picture 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640868" y="317645"/>
            <a:ext cx="362001" cy="362001"/>
          </a:xfrm>
          <a:prstGeom prst="rect">
            <a:avLst/>
          </a:prstGeom>
        </p:spPr>
      </p:pic>
      <p:sp>
        <p:nvSpPr>
          <p:cNvPr id="9" name="TextBox 8"/>
          <p:cNvSpPr txBox="1"/>
          <p:nvPr userDrawn="1"/>
        </p:nvSpPr>
        <p:spPr>
          <a:xfrm>
            <a:off x="7904557" y="313979"/>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pic>
        <p:nvPicPr>
          <p:cNvPr id="2" name="Picture 1">
            <a:extLst>
              <a:ext uri="{FF2B5EF4-FFF2-40B4-BE49-F238E27FC236}">
                <a16:creationId xmlns:a16="http://schemas.microsoft.com/office/drawing/2014/main" id="{72AEE739-97C1-510E-D363-113D9C4EAE2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729557"/>
            <a:ext cx="9756775" cy="157685"/>
          </a:xfrm>
          <a:prstGeom prst="rect">
            <a:avLst/>
          </a:prstGeom>
        </p:spPr>
      </p:pic>
    </p:spTree>
    <p:extLst>
      <p:ext uri="{BB962C8B-B14F-4D97-AF65-F5344CB8AC3E}">
        <p14:creationId xmlns:p14="http://schemas.microsoft.com/office/powerpoint/2010/main" val="3660891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w/Title and Sparks Logo and Circles">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pic>
        <p:nvPicPr>
          <p:cNvPr id="8" name="Picture 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640868" y="317645"/>
            <a:ext cx="362001" cy="362001"/>
          </a:xfrm>
          <a:prstGeom prst="rect">
            <a:avLst/>
          </a:prstGeom>
        </p:spPr>
      </p:pic>
      <p:sp>
        <p:nvSpPr>
          <p:cNvPr id="9" name="TextBox 8"/>
          <p:cNvSpPr txBox="1"/>
          <p:nvPr userDrawn="1"/>
        </p:nvSpPr>
        <p:spPr>
          <a:xfrm>
            <a:off x="7904557" y="313979"/>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pic>
        <p:nvPicPr>
          <p:cNvPr id="2" name="Picture 1">
            <a:extLst>
              <a:ext uri="{FF2B5EF4-FFF2-40B4-BE49-F238E27FC236}">
                <a16:creationId xmlns:a16="http://schemas.microsoft.com/office/drawing/2014/main" id="{AC79605E-E472-6662-4FA2-194D6AD1B0B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729557"/>
            <a:ext cx="9756775" cy="157685"/>
          </a:xfrm>
          <a:prstGeom prst="rect">
            <a:avLst/>
          </a:prstGeom>
        </p:spPr>
      </p:pic>
    </p:spTree>
    <p:extLst>
      <p:ext uri="{BB962C8B-B14F-4D97-AF65-F5344CB8AC3E}">
        <p14:creationId xmlns:p14="http://schemas.microsoft.com/office/powerpoint/2010/main" val="2806451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Column – 2 Headin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771121" y="923599"/>
            <a:ext cx="8230246"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362" y="1379009"/>
            <a:ext cx="8229763" cy="1500075"/>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282" y="3078633"/>
            <a:ext cx="8222146"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p:nvPr>
        </p:nvSpPr>
        <p:spPr>
          <a:xfrm>
            <a:off x="771524" y="3534043"/>
            <a:ext cx="8221664" cy="1500075"/>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57030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 2 Headin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771281" y="923599"/>
            <a:ext cx="3848485"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3" y="1379009"/>
            <a:ext cx="3848259" cy="1512630"/>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13" name="Text Placeholder 2"/>
          <p:cNvSpPr>
            <a:spLocks noGrp="1"/>
          </p:cNvSpPr>
          <p:nvPr>
            <p:ph type="body" sz="quarter" idx="12" hasCustomPrompt="1"/>
          </p:nvPr>
        </p:nvSpPr>
        <p:spPr>
          <a:xfrm>
            <a:off x="5132318" y="925871"/>
            <a:ext cx="3868768"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4" name="Text Placeholder 11"/>
          <p:cNvSpPr>
            <a:spLocks noGrp="1"/>
          </p:cNvSpPr>
          <p:nvPr>
            <p:ph type="body" sz="quarter" idx="13"/>
          </p:nvPr>
        </p:nvSpPr>
        <p:spPr>
          <a:xfrm>
            <a:off x="5132584" y="1381281"/>
            <a:ext cx="3868541" cy="1512630"/>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2"/>
          <p:cNvSpPr>
            <a:spLocks noGrp="1"/>
          </p:cNvSpPr>
          <p:nvPr>
            <p:ph type="body" sz="quarter" idx="14" hasCustomPrompt="1"/>
          </p:nvPr>
        </p:nvSpPr>
        <p:spPr>
          <a:xfrm>
            <a:off x="771261" y="3067993"/>
            <a:ext cx="3850778"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9" name="Text Placeholder 11"/>
          <p:cNvSpPr>
            <a:spLocks noGrp="1"/>
          </p:cNvSpPr>
          <p:nvPr>
            <p:ph type="body" sz="quarter" idx="15"/>
          </p:nvPr>
        </p:nvSpPr>
        <p:spPr>
          <a:xfrm>
            <a:off x="771503" y="3523403"/>
            <a:ext cx="3850552" cy="1512630"/>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p:cNvSpPr>
            <a:spLocks noGrp="1"/>
          </p:cNvSpPr>
          <p:nvPr>
            <p:ph type="body" sz="quarter" idx="16" hasCustomPrompt="1"/>
          </p:nvPr>
        </p:nvSpPr>
        <p:spPr>
          <a:xfrm>
            <a:off x="5134590" y="3070265"/>
            <a:ext cx="3868768"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1" name="Text Placeholder 11"/>
          <p:cNvSpPr>
            <a:spLocks noGrp="1"/>
          </p:cNvSpPr>
          <p:nvPr>
            <p:ph type="body" sz="quarter" idx="17"/>
          </p:nvPr>
        </p:nvSpPr>
        <p:spPr>
          <a:xfrm>
            <a:off x="5134856" y="3525675"/>
            <a:ext cx="3868541" cy="1512630"/>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42076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lumn – 1 Heading w/ 1 Sub-Headin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771283" y="923599"/>
            <a:ext cx="8230084"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4" y="1379009"/>
            <a:ext cx="8229601" cy="1590333"/>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443" y="3157289"/>
            <a:ext cx="8238623" cy="407249"/>
          </a:xfrm>
          <a:prstGeom prst="rect">
            <a:avLst/>
          </a:prstGeom>
        </p:spPr>
        <p:txBody>
          <a:bodyPr anchor="t"/>
          <a:lstStyle>
            <a:lvl1pPr marL="0" indent="0">
              <a:buNone/>
              <a:defRPr sz="1800"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p:nvPr>
        </p:nvSpPr>
        <p:spPr>
          <a:xfrm>
            <a:off x="771686" y="3612699"/>
            <a:ext cx="8238139" cy="141650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72530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 1 Heading w/ 1 Sub-Headin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771281" y="923599"/>
            <a:ext cx="3848485"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3" y="1379009"/>
            <a:ext cx="3848259" cy="1590334"/>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13" name="Text Placeholder 2"/>
          <p:cNvSpPr>
            <a:spLocks noGrp="1"/>
          </p:cNvSpPr>
          <p:nvPr>
            <p:ph type="body" sz="quarter" idx="12" hasCustomPrompt="1"/>
          </p:nvPr>
        </p:nvSpPr>
        <p:spPr>
          <a:xfrm>
            <a:off x="5132318" y="925871"/>
            <a:ext cx="3868768"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4" name="Text Placeholder 11"/>
          <p:cNvSpPr>
            <a:spLocks noGrp="1"/>
          </p:cNvSpPr>
          <p:nvPr>
            <p:ph type="body" sz="quarter" idx="13"/>
          </p:nvPr>
        </p:nvSpPr>
        <p:spPr>
          <a:xfrm>
            <a:off x="5132584" y="1381281"/>
            <a:ext cx="3868541" cy="1590334"/>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2"/>
          <p:cNvSpPr>
            <a:spLocks noGrp="1"/>
          </p:cNvSpPr>
          <p:nvPr>
            <p:ph type="body" sz="quarter" idx="14" hasCustomPrompt="1"/>
          </p:nvPr>
        </p:nvSpPr>
        <p:spPr>
          <a:xfrm>
            <a:off x="771261" y="3136817"/>
            <a:ext cx="3850778" cy="407249"/>
          </a:xfrm>
          <a:prstGeom prst="rect">
            <a:avLst/>
          </a:prstGeom>
        </p:spPr>
        <p:txBody>
          <a:bodyPr anchor="t"/>
          <a:lstStyle>
            <a:lvl1pPr>
              <a:defRPr lang="en-US" sz="1800" cap="none" baseline="0" dirty="0">
                <a:solidFill>
                  <a:srgbClr val="8CC443"/>
                </a:solidFill>
                <a:latin typeface="+mj-lt"/>
              </a:defRPr>
            </a:lvl1pPr>
          </a:lstStyle>
          <a:p>
            <a:pPr marL="0" lvl="0" indent="0">
              <a:buNone/>
            </a:pPr>
            <a:r>
              <a:rPr lang="en-US" dirty="0"/>
              <a:t>Edit master text styles</a:t>
            </a:r>
          </a:p>
        </p:txBody>
      </p:sp>
      <p:sp>
        <p:nvSpPr>
          <p:cNvPr id="19" name="Text Placeholder 11"/>
          <p:cNvSpPr>
            <a:spLocks noGrp="1"/>
          </p:cNvSpPr>
          <p:nvPr>
            <p:ph type="body" sz="quarter" idx="15"/>
          </p:nvPr>
        </p:nvSpPr>
        <p:spPr>
          <a:xfrm>
            <a:off x="771503" y="3592227"/>
            <a:ext cx="3850552" cy="1436973"/>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p:cNvSpPr>
            <a:spLocks noGrp="1"/>
          </p:cNvSpPr>
          <p:nvPr>
            <p:ph type="body" sz="quarter" idx="16" hasCustomPrompt="1"/>
          </p:nvPr>
        </p:nvSpPr>
        <p:spPr>
          <a:xfrm>
            <a:off x="5134590" y="3139089"/>
            <a:ext cx="3868768" cy="407249"/>
          </a:xfrm>
          <a:prstGeom prst="rect">
            <a:avLst/>
          </a:prstGeom>
        </p:spPr>
        <p:txBody>
          <a:bodyPr anchor="t"/>
          <a:lstStyle>
            <a:lvl1pPr marL="0" indent="0">
              <a:buNone/>
              <a:defRPr sz="1800"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1" name="Text Placeholder 11"/>
          <p:cNvSpPr>
            <a:spLocks noGrp="1"/>
          </p:cNvSpPr>
          <p:nvPr>
            <p:ph type="body" sz="quarter" idx="17"/>
          </p:nvPr>
        </p:nvSpPr>
        <p:spPr>
          <a:xfrm>
            <a:off x="5134856" y="3594499"/>
            <a:ext cx="3868541" cy="1436973"/>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906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Column – 1 Heading w/ 2 Sub-Headin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771283" y="923599"/>
            <a:ext cx="8230084"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4" y="1379009"/>
            <a:ext cx="8229601" cy="990565"/>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443" y="2482524"/>
            <a:ext cx="8238623" cy="407249"/>
          </a:xfrm>
          <a:prstGeom prst="rect">
            <a:avLst/>
          </a:prstGeom>
        </p:spPr>
        <p:txBody>
          <a:bodyPr anchor="t"/>
          <a:lstStyle>
            <a:lvl1pPr marL="0" indent="0">
              <a:buNone/>
              <a:defRPr sz="1800"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p:nvPr>
        </p:nvSpPr>
        <p:spPr>
          <a:xfrm>
            <a:off x="771686" y="2937934"/>
            <a:ext cx="8238139" cy="802945"/>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15" name="Text Placeholder 2"/>
          <p:cNvSpPr>
            <a:spLocks noGrp="1"/>
          </p:cNvSpPr>
          <p:nvPr>
            <p:ph type="body" sz="quarter" idx="14" hasCustomPrompt="1"/>
          </p:nvPr>
        </p:nvSpPr>
        <p:spPr>
          <a:xfrm>
            <a:off x="773715" y="3774514"/>
            <a:ext cx="8238623" cy="407249"/>
          </a:xfrm>
          <a:prstGeom prst="rect">
            <a:avLst/>
          </a:prstGeom>
        </p:spPr>
        <p:txBody>
          <a:bodyPr anchor="t"/>
          <a:lstStyle>
            <a:lvl1pPr marL="0" indent="0">
              <a:buNone/>
              <a:defRPr sz="1800"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6" name="Text Placeholder 11"/>
          <p:cNvSpPr>
            <a:spLocks noGrp="1"/>
          </p:cNvSpPr>
          <p:nvPr>
            <p:ph type="body" sz="quarter" idx="15"/>
          </p:nvPr>
        </p:nvSpPr>
        <p:spPr>
          <a:xfrm>
            <a:off x="773958" y="4229924"/>
            <a:ext cx="8238139" cy="802945"/>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980213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 1 Heading w/ 2 Sub-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4" y="923599"/>
            <a:ext cx="3796616"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4" y="1379009"/>
            <a:ext cx="3796393" cy="1078173"/>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444" y="2502188"/>
            <a:ext cx="3800555" cy="407249"/>
          </a:xfrm>
          <a:prstGeom prst="rect">
            <a:avLst/>
          </a:prstGeom>
        </p:spPr>
        <p:txBody>
          <a:bodyPr anchor="t"/>
          <a:lstStyle>
            <a:lvl1pPr marL="0" indent="0">
              <a:buNone/>
              <a:defRPr sz="1800"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p:nvPr>
        </p:nvSpPr>
        <p:spPr>
          <a:xfrm>
            <a:off x="771687" y="2957598"/>
            <a:ext cx="3800332" cy="802945"/>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15" name="Text Placeholder 2"/>
          <p:cNvSpPr>
            <a:spLocks noGrp="1"/>
          </p:cNvSpPr>
          <p:nvPr>
            <p:ph type="body" sz="quarter" idx="14" hasCustomPrompt="1"/>
          </p:nvPr>
        </p:nvSpPr>
        <p:spPr>
          <a:xfrm>
            <a:off x="773716" y="3794178"/>
            <a:ext cx="3800555" cy="407249"/>
          </a:xfrm>
          <a:prstGeom prst="rect">
            <a:avLst/>
          </a:prstGeom>
        </p:spPr>
        <p:txBody>
          <a:bodyPr anchor="t"/>
          <a:lstStyle>
            <a:lvl1pPr marL="0" indent="0">
              <a:buNone/>
              <a:defRPr sz="1800"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6" name="Text Placeholder 11"/>
          <p:cNvSpPr>
            <a:spLocks noGrp="1"/>
          </p:cNvSpPr>
          <p:nvPr>
            <p:ph type="body" sz="quarter" idx="15"/>
          </p:nvPr>
        </p:nvSpPr>
        <p:spPr>
          <a:xfrm>
            <a:off x="773959" y="4249589"/>
            <a:ext cx="3800332" cy="779612"/>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21" name="Text Placeholder 2"/>
          <p:cNvSpPr>
            <a:spLocks noGrp="1"/>
          </p:cNvSpPr>
          <p:nvPr>
            <p:ph type="body" sz="quarter" idx="16" hasCustomPrompt="1"/>
          </p:nvPr>
        </p:nvSpPr>
        <p:spPr>
          <a:xfrm>
            <a:off x="5166435" y="925871"/>
            <a:ext cx="3834651"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2" name="Text Placeholder 11"/>
          <p:cNvSpPr>
            <a:spLocks noGrp="1"/>
          </p:cNvSpPr>
          <p:nvPr>
            <p:ph type="body" sz="quarter" idx="17"/>
          </p:nvPr>
        </p:nvSpPr>
        <p:spPr>
          <a:xfrm>
            <a:off x="5166700" y="1381281"/>
            <a:ext cx="3834426" cy="1078173"/>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3" name="Text Placeholder 2"/>
          <p:cNvSpPr>
            <a:spLocks noGrp="1"/>
          </p:cNvSpPr>
          <p:nvPr>
            <p:ph type="body" sz="quarter" idx="18" hasCustomPrompt="1"/>
          </p:nvPr>
        </p:nvSpPr>
        <p:spPr>
          <a:xfrm>
            <a:off x="5166169" y="2504460"/>
            <a:ext cx="3838630" cy="407249"/>
          </a:xfrm>
          <a:prstGeom prst="rect">
            <a:avLst/>
          </a:prstGeom>
        </p:spPr>
        <p:txBody>
          <a:bodyPr anchor="t"/>
          <a:lstStyle>
            <a:lvl1pPr marL="0" indent="0">
              <a:buNone/>
              <a:defRPr sz="1800"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4" name="Text Placeholder 11"/>
          <p:cNvSpPr>
            <a:spLocks noGrp="1"/>
          </p:cNvSpPr>
          <p:nvPr>
            <p:ph type="body" sz="quarter" idx="19"/>
          </p:nvPr>
        </p:nvSpPr>
        <p:spPr>
          <a:xfrm>
            <a:off x="5166435" y="2959870"/>
            <a:ext cx="3838405" cy="802945"/>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25" name="Text Placeholder 2"/>
          <p:cNvSpPr>
            <a:spLocks noGrp="1"/>
          </p:cNvSpPr>
          <p:nvPr>
            <p:ph type="body" sz="quarter" idx="20" hasCustomPrompt="1"/>
          </p:nvPr>
        </p:nvSpPr>
        <p:spPr>
          <a:xfrm>
            <a:off x="5168441" y="3796450"/>
            <a:ext cx="3838630" cy="407249"/>
          </a:xfrm>
          <a:prstGeom prst="rect">
            <a:avLst/>
          </a:prstGeom>
        </p:spPr>
        <p:txBody>
          <a:bodyPr anchor="t"/>
          <a:lstStyle>
            <a:lvl1pPr marL="0" indent="0">
              <a:buNone/>
              <a:defRPr sz="1800"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6" name="Text Placeholder 11"/>
          <p:cNvSpPr>
            <a:spLocks noGrp="1"/>
          </p:cNvSpPr>
          <p:nvPr>
            <p:ph type="body" sz="quarter" idx="21"/>
          </p:nvPr>
        </p:nvSpPr>
        <p:spPr>
          <a:xfrm>
            <a:off x="5168707" y="4251861"/>
            <a:ext cx="3838405" cy="779612"/>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742112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1.png"/><Relationship Id="rId5" Type="http://schemas.openxmlformats.org/officeDocument/2006/relationships/slideLayout" Target="../slideLayouts/slideLayout6.xml"/><Relationship Id="rId10" Type="http://schemas.openxmlformats.org/officeDocument/2006/relationships/image" Target="../media/image2.png"/><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26" Type="http://schemas.openxmlformats.org/officeDocument/2006/relationships/image" Target="../media/image1.png"/><Relationship Id="rId3" Type="http://schemas.openxmlformats.org/officeDocument/2006/relationships/slideLayout" Target="../slideLayouts/slideLayout12.xml"/><Relationship Id="rId21" Type="http://schemas.openxmlformats.org/officeDocument/2006/relationships/slideLayout" Target="../slideLayouts/slideLayout30.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5" Type="http://schemas.openxmlformats.org/officeDocument/2006/relationships/image" Target="../media/image2.png"/><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slideLayout" Target="../slideLayouts/slideLayout29.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24" Type="http://schemas.openxmlformats.org/officeDocument/2006/relationships/theme" Target="../theme/theme3.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23" Type="http://schemas.openxmlformats.org/officeDocument/2006/relationships/slideLayout" Target="../slideLayouts/slideLayout32.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slideLayout" Target="../slideLayouts/slideLayout31.xml"/><Relationship Id="rId27"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5.xml"/><Relationship Id="rId7" Type="http://schemas.openxmlformats.org/officeDocument/2006/relationships/image" Target="../media/image3.pn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image" Target="../media/image3.png"/><Relationship Id="rId5" Type="http://schemas.openxmlformats.org/officeDocument/2006/relationships/theme" Target="../theme/theme5.xml"/><Relationship Id="rId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5" name="Straight Connector 14"/>
          <p:cNvCxnSpPr/>
          <p:nvPr userDrawn="1"/>
        </p:nvCxnSpPr>
        <p:spPr>
          <a:xfrm>
            <a:off x="3938992" y="3167147"/>
            <a:ext cx="5817783" cy="0"/>
          </a:xfrm>
          <a:prstGeom prst="line">
            <a:avLst/>
          </a:prstGeom>
          <a:ln w="12700">
            <a:solidFill>
              <a:schemeClr val="bg1">
                <a:alpha val="60000"/>
              </a:schemeClr>
            </a:solidFill>
            <a:prstDash val="dash"/>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rot="16200000">
            <a:off x="1011276" y="2693112"/>
            <a:ext cx="5491597" cy="88752"/>
          </a:xfrm>
          <a:prstGeom prst="rect">
            <a:avLst/>
          </a:prstGeom>
        </p:spPr>
      </p:pic>
    </p:spTree>
    <p:extLst>
      <p:ext uri="{BB962C8B-B14F-4D97-AF65-F5344CB8AC3E}">
        <p14:creationId xmlns:p14="http://schemas.microsoft.com/office/powerpoint/2010/main" val="3344159532"/>
      </p:ext>
    </p:extLst>
  </p:cSld>
  <p:clrMap bg1="lt1" tx1="dk1" bg2="lt2" tx2="dk2" accent1="accent1" accent2="accent2" accent3="accent3" accent4="accent4" accent5="accent5" accent6="accent6" hlink="hlink" folHlink="folHlink"/>
  <p:sldLayoutIdLst>
    <p:sldLayoutId id="2147483689"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90000"/>
        </a:lnSpc>
        <a:spcBef>
          <a:spcPct val="0"/>
        </a:spcBef>
        <a:buNone/>
        <a:defRPr lang="en-US" sz="4000" b="1" kern="1200" cap="all" baseline="0" smtClean="0">
          <a:solidFill>
            <a:srgbClr val="8CC44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81" userDrawn="1">
          <p15:clr>
            <a:srgbClr val="F26B43"/>
          </p15:clr>
        </p15:guide>
        <p15:guide id="2" pos="5665" userDrawn="1">
          <p15:clr>
            <a:srgbClr val="F26B43"/>
          </p15:clr>
        </p15:guide>
        <p15:guide id="3" orient="horz" pos="216" userDrawn="1">
          <p15:clr>
            <a:srgbClr val="F26B43"/>
          </p15:clr>
        </p15:guide>
        <p15:guide id="4" orient="horz" pos="316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8640868" y="317318"/>
            <a:ext cx="362001" cy="362001"/>
          </a:xfrm>
          <a:prstGeom prst="rect">
            <a:avLst/>
          </a:prstGeom>
        </p:spPr>
      </p:pic>
      <p:sp>
        <p:nvSpPr>
          <p:cNvPr id="3" name="TextBox 2"/>
          <p:cNvSpPr txBox="1"/>
          <p:nvPr userDrawn="1"/>
        </p:nvSpPr>
        <p:spPr>
          <a:xfrm>
            <a:off x="7904557" y="313652"/>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sp>
        <p:nvSpPr>
          <p:cNvPr id="6" name="Title Placeholder 5"/>
          <p:cNvSpPr>
            <a:spLocks noGrp="1"/>
          </p:cNvSpPr>
          <p:nvPr>
            <p:ph type="title"/>
          </p:nvPr>
        </p:nvSpPr>
        <p:spPr>
          <a:xfrm>
            <a:off x="753906" y="141968"/>
            <a:ext cx="6249928" cy="466344"/>
          </a:xfrm>
          <a:prstGeom prst="rect">
            <a:avLst/>
          </a:prstGeom>
        </p:spPr>
        <p:txBody>
          <a:bodyPr vert="horz" lIns="91440" tIns="45720" rIns="91440" bIns="45720" rtlCol="0" anchor="ctr">
            <a:noAutofit/>
          </a:bodyPr>
          <a:lstStyle/>
          <a:p>
            <a:r>
              <a:rPr lang="en-US" dirty="0"/>
              <a:t>Click to edit Master title style</a:t>
            </a:r>
          </a:p>
        </p:txBody>
      </p:sp>
      <p:sp>
        <p:nvSpPr>
          <p:cNvPr id="8" name="TextBox 7"/>
          <p:cNvSpPr txBox="1"/>
          <p:nvPr userDrawn="1"/>
        </p:nvSpPr>
        <p:spPr>
          <a:xfrm>
            <a:off x="6096000" y="5205046"/>
            <a:ext cx="3660775" cy="281354"/>
          </a:xfrm>
          <a:prstGeom prst="rect">
            <a:avLst/>
          </a:prstGeom>
          <a:noFill/>
        </p:spPr>
        <p:txBody>
          <a:bodyPr wrap="square" rtlCol="0">
            <a:spAutoFit/>
          </a:bodyPr>
          <a:lstStyle/>
          <a:p>
            <a:pPr algn="r"/>
            <a:r>
              <a:rPr lang="en-US" sz="1200" dirty="0">
                <a:solidFill>
                  <a:schemeClr val="bg1"/>
                </a:solidFill>
              </a:rPr>
              <a:t>© 2017 Regents of the University of Michigan</a:t>
            </a:r>
          </a:p>
        </p:txBody>
      </p:sp>
      <p:pic>
        <p:nvPicPr>
          <p:cNvPr id="5" name="Picture 4">
            <a:extLst>
              <a:ext uri="{FF2B5EF4-FFF2-40B4-BE49-F238E27FC236}">
                <a16:creationId xmlns:a16="http://schemas.microsoft.com/office/drawing/2014/main" id="{FC3A78EB-0500-9BD0-3D52-7D7EE080E964}"/>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729557"/>
            <a:ext cx="9756775" cy="157685"/>
          </a:xfrm>
          <a:prstGeom prst="rect">
            <a:avLst/>
          </a:prstGeom>
        </p:spPr>
      </p:pic>
      <p:pic>
        <p:nvPicPr>
          <p:cNvPr id="4" name="Picture 3" descr="A green star on a black background&#10;&#10;Description automatically generated">
            <a:extLst>
              <a:ext uri="{FF2B5EF4-FFF2-40B4-BE49-F238E27FC236}">
                <a16:creationId xmlns:a16="http://schemas.microsoft.com/office/drawing/2014/main" id="{5A488DF4-2336-C6EE-3DBE-C3BB3EEA9BE3}"/>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1220" y="58301"/>
            <a:ext cx="577530" cy="633678"/>
          </a:xfrm>
          <a:prstGeom prst="rect">
            <a:avLst/>
          </a:prstGeom>
        </p:spPr>
      </p:pic>
    </p:spTree>
    <p:extLst>
      <p:ext uri="{BB962C8B-B14F-4D97-AF65-F5344CB8AC3E}">
        <p14:creationId xmlns:p14="http://schemas.microsoft.com/office/powerpoint/2010/main" val="3800243845"/>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D257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68" userDrawn="1">
          <p15:clr>
            <a:srgbClr val="F26B43"/>
          </p15:clr>
        </p15:guide>
        <p15:guide id="2" pos="481" userDrawn="1">
          <p15:clr>
            <a:srgbClr val="F26B43"/>
          </p15:clr>
        </p15:guide>
        <p15:guide id="3" pos="5665" userDrawn="1">
          <p15:clr>
            <a:srgbClr val="F26B43"/>
          </p15:clr>
        </p15:guide>
        <p15:guide id="4" orient="horz" pos="216"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771524" y="141968"/>
            <a:ext cx="6955949" cy="466344"/>
          </a:xfrm>
          <a:prstGeom prst="rect">
            <a:avLst/>
          </a:prstGeom>
        </p:spPr>
        <p:txBody>
          <a:bodyPr vert="horz" lIns="91440" tIns="45720" rIns="91440" bIns="45720" rtlCol="0" anchor="ctr">
            <a:noAutofit/>
          </a:bodyPr>
          <a:lstStyle/>
          <a:p>
            <a:r>
              <a:rPr lang="en-US" dirty="0"/>
              <a:t>Click to edit Master title style</a:t>
            </a:r>
          </a:p>
        </p:txBody>
      </p:sp>
      <p:pic>
        <p:nvPicPr>
          <p:cNvPr id="11" name="Picture 10"/>
          <p:cNvPicPr>
            <a:picLocks noChangeAspect="1"/>
          </p:cNvPicPr>
          <p:nvPr userDrawn="1"/>
        </p:nvPicPr>
        <p:blipFill>
          <a:blip r:embed="rId25" cstate="hqprint">
            <a:extLst>
              <a:ext uri="{28A0092B-C50C-407E-A947-70E740481C1C}">
                <a14:useLocalDpi xmlns:a14="http://schemas.microsoft.com/office/drawing/2010/main" val="0"/>
              </a:ext>
            </a:extLst>
          </a:blip>
          <a:stretch>
            <a:fillRect/>
          </a:stretch>
        </p:blipFill>
        <p:spPr>
          <a:xfrm>
            <a:off x="8640868" y="317644"/>
            <a:ext cx="362001" cy="362001"/>
          </a:xfrm>
          <a:prstGeom prst="rect">
            <a:avLst/>
          </a:prstGeom>
        </p:spPr>
      </p:pic>
      <p:sp>
        <p:nvSpPr>
          <p:cNvPr id="12" name="TextBox 11"/>
          <p:cNvSpPr txBox="1"/>
          <p:nvPr userDrawn="1"/>
        </p:nvSpPr>
        <p:spPr>
          <a:xfrm>
            <a:off x="7904557" y="313978"/>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sp>
        <p:nvSpPr>
          <p:cNvPr id="9" name="TextBox 8"/>
          <p:cNvSpPr txBox="1"/>
          <p:nvPr userDrawn="1"/>
        </p:nvSpPr>
        <p:spPr>
          <a:xfrm>
            <a:off x="6096000" y="5205046"/>
            <a:ext cx="3660775" cy="281354"/>
          </a:xfrm>
          <a:prstGeom prst="rect">
            <a:avLst/>
          </a:prstGeom>
          <a:noFill/>
        </p:spPr>
        <p:txBody>
          <a:bodyPr wrap="square" rtlCol="0">
            <a:spAutoFit/>
          </a:bodyPr>
          <a:lstStyle/>
          <a:p>
            <a:pPr algn="r"/>
            <a:r>
              <a:rPr lang="en-US" sz="1200" dirty="0">
                <a:solidFill>
                  <a:schemeClr val="bg1"/>
                </a:solidFill>
              </a:rPr>
              <a:t>© 2017 Regents of the University of Michigan</a:t>
            </a:r>
          </a:p>
        </p:txBody>
      </p:sp>
      <p:pic>
        <p:nvPicPr>
          <p:cNvPr id="2" name="Picture 1">
            <a:extLst>
              <a:ext uri="{FF2B5EF4-FFF2-40B4-BE49-F238E27FC236}">
                <a16:creationId xmlns:a16="http://schemas.microsoft.com/office/drawing/2014/main" id="{D61269A2-20CA-8FD0-C000-995256F69BA1}"/>
              </a:ext>
            </a:extLst>
          </p:cNvPr>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0" y="729557"/>
            <a:ext cx="9756775" cy="157685"/>
          </a:xfrm>
          <a:prstGeom prst="rect">
            <a:avLst/>
          </a:prstGeom>
        </p:spPr>
      </p:pic>
      <p:pic>
        <p:nvPicPr>
          <p:cNvPr id="4" name="Picture 3" descr="A green star on a black background&#10;&#10;Description automatically generated">
            <a:extLst>
              <a:ext uri="{FF2B5EF4-FFF2-40B4-BE49-F238E27FC236}">
                <a16:creationId xmlns:a16="http://schemas.microsoft.com/office/drawing/2014/main" id="{E26BA556-A7E5-1C05-C8CF-B02B4832129B}"/>
              </a:ext>
            </a:extLst>
          </p:cNvPr>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101220" y="58301"/>
            <a:ext cx="577530" cy="633678"/>
          </a:xfrm>
          <a:prstGeom prst="rect">
            <a:avLst/>
          </a:prstGeom>
        </p:spPr>
      </p:pic>
    </p:spTree>
    <p:extLst>
      <p:ext uri="{BB962C8B-B14F-4D97-AF65-F5344CB8AC3E}">
        <p14:creationId xmlns:p14="http://schemas.microsoft.com/office/powerpoint/2010/main" val="1588714018"/>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7" r:id="rId5"/>
    <p:sldLayoutId id="2147483663" r:id="rId6"/>
    <p:sldLayoutId id="2147483664" r:id="rId7"/>
    <p:sldLayoutId id="2147483665" r:id="rId8"/>
    <p:sldLayoutId id="2147483666"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D257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81" userDrawn="1">
          <p15:clr>
            <a:srgbClr val="F26B43"/>
          </p15:clr>
        </p15:guide>
        <p15:guide id="2" pos="5665" userDrawn="1">
          <p15:clr>
            <a:srgbClr val="F26B43"/>
          </p15:clr>
        </p15:guide>
        <p15:guide id="3" orient="horz" pos="216" userDrawn="1">
          <p15:clr>
            <a:srgbClr val="F26B43"/>
          </p15:clr>
        </p15:guide>
        <p15:guide id="4" orient="horz" pos="3168"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753906" y="141968"/>
            <a:ext cx="6955949" cy="466344"/>
          </a:xfrm>
          <a:prstGeom prst="rect">
            <a:avLst/>
          </a:prstGeom>
        </p:spPr>
        <p:txBody>
          <a:bodyPr vert="horz" lIns="91440" tIns="45720" rIns="91440" bIns="45720" rtlCol="0" anchor="ctr">
            <a:noAutofit/>
          </a:bodyPr>
          <a:lstStyle/>
          <a:p>
            <a:r>
              <a:rPr lang="en-US" dirty="0"/>
              <a:t>Click to edit Master title style</a:t>
            </a:r>
          </a:p>
        </p:txBody>
      </p:sp>
      <p:pic>
        <p:nvPicPr>
          <p:cNvPr id="8" name="Picture 7"/>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8640868" y="317643"/>
            <a:ext cx="362001" cy="362001"/>
          </a:xfrm>
          <a:prstGeom prst="rect">
            <a:avLst/>
          </a:prstGeom>
        </p:spPr>
      </p:pic>
      <p:sp>
        <p:nvSpPr>
          <p:cNvPr id="9" name="TextBox 8"/>
          <p:cNvSpPr txBox="1"/>
          <p:nvPr userDrawn="1"/>
        </p:nvSpPr>
        <p:spPr>
          <a:xfrm>
            <a:off x="7904557" y="313977"/>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sp>
        <p:nvSpPr>
          <p:cNvPr id="11" name="TextBox 10"/>
          <p:cNvSpPr txBox="1"/>
          <p:nvPr userDrawn="1"/>
        </p:nvSpPr>
        <p:spPr>
          <a:xfrm>
            <a:off x="6096000" y="5205046"/>
            <a:ext cx="3660775" cy="281354"/>
          </a:xfrm>
          <a:prstGeom prst="rect">
            <a:avLst/>
          </a:prstGeom>
          <a:noFill/>
        </p:spPr>
        <p:txBody>
          <a:bodyPr wrap="square" rtlCol="0">
            <a:spAutoFit/>
          </a:bodyPr>
          <a:lstStyle/>
          <a:p>
            <a:pPr algn="r"/>
            <a:r>
              <a:rPr lang="en-US" sz="1200" dirty="0">
                <a:solidFill>
                  <a:schemeClr val="bg1"/>
                </a:solidFill>
              </a:rPr>
              <a:t>© 2017 Regents of the University of Michigan</a:t>
            </a:r>
          </a:p>
        </p:txBody>
      </p:sp>
      <p:pic>
        <p:nvPicPr>
          <p:cNvPr id="2" name="Picture 1">
            <a:extLst>
              <a:ext uri="{FF2B5EF4-FFF2-40B4-BE49-F238E27FC236}">
                <a16:creationId xmlns:a16="http://schemas.microsoft.com/office/drawing/2014/main" id="{6ADBBF67-C6A2-4486-E2F0-C54B478C266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729557"/>
            <a:ext cx="9756775" cy="157685"/>
          </a:xfrm>
          <a:prstGeom prst="rect">
            <a:avLst/>
          </a:prstGeom>
        </p:spPr>
      </p:pic>
      <p:pic>
        <p:nvPicPr>
          <p:cNvPr id="3" name="Picture 2" descr="A green star on a black background&#10;&#10;Description automatically generated">
            <a:extLst>
              <a:ext uri="{FF2B5EF4-FFF2-40B4-BE49-F238E27FC236}">
                <a16:creationId xmlns:a16="http://schemas.microsoft.com/office/drawing/2014/main" id="{E19D9A0D-28E1-C26C-1734-BF36C3E571F6}"/>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1220" y="58301"/>
            <a:ext cx="577530" cy="633678"/>
          </a:xfrm>
          <a:prstGeom prst="rect">
            <a:avLst/>
          </a:prstGeom>
        </p:spPr>
      </p:pic>
    </p:spTree>
    <p:extLst>
      <p:ext uri="{BB962C8B-B14F-4D97-AF65-F5344CB8AC3E}">
        <p14:creationId xmlns:p14="http://schemas.microsoft.com/office/powerpoint/2010/main" val="706269733"/>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D257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81" userDrawn="1">
          <p15:clr>
            <a:srgbClr val="F26B43"/>
          </p15:clr>
        </p15:guide>
        <p15:guide id="2" orient="horz" pos="216" userDrawn="1">
          <p15:clr>
            <a:srgbClr val="F26B43"/>
          </p15:clr>
        </p15:guide>
        <p15:guide id="3" pos="5665" userDrawn="1">
          <p15:clr>
            <a:srgbClr val="F26B43"/>
          </p15:clr>
        </p15:guide>
        <p15:guide id="4" orient="horz" pos="3168"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771524" y="141968"/>
            <a:ext cx="6955949" cy="466344"/>
          </a:xfrm>
          <a:prstGeom prst="rect">
            <a:avLst/>
          </a:prstGeom>
        </p:spPr>
        <p:txBody>
          <a:bodyPr vert="horz" lIns="91440" tIns="45720" rIns="91440" bIns="45720" rtlCol="0" anchor="ctr">
            <a:noAutofit/>
          </a:bodyPr>
          <a:lstStyle/>
          <a:p>
            <a:r>
              <a:rPr lang="en-US" dirty="0"/>
              <a:t>Click to edit Master title style</a:t>
            </a:r>
          </a:p>
        </p:txBody>
      </p:sp>
      <p:sp>
        <p:nvSpPr>
          <p:cNvPr id="4" name="TextBox 3"/>
          <p:cNvSpPr txBox="1"/>
          <p:nvPr userDrawn="1"/>
        </p:nvSpPr>
        <p:spPr>
          <a:xfrm>
            <a:off x="6096000" y="5205046"/>
            <a:ext cx="3660775" cy="281354"/>
          </a:xfrm>
          <a:prstGeom prst="rect">
            <a:avLst/>
          </a:prstGeom>
          <a:noFill/>
        </p:spPr>
        <p:txBody>
          <a:bodyPr wrap="square" rtlCol="0">
            <a:spAutoFit/>
          </a:bodyPr>
          <a:lstStyle/>
          <a:p>
            <a:pPr algn="r"/>
            <a:r>
              <a:rPr lang="en-US" sz="1200" dirty="0">
                <a:solidFill>
                  <a:schemeClr val="bg1"/>
                </a:solidFill>
              </a:rPr>
              <a:t>© 2017 Regents of the University of Michigan</a:t>
            </a:r>
          </a:p>
        </p:txBody>
      </p:sp>
      <p:pic>
        <p:nvPicPr>
          <p:cNvPr id="2" name="Picture 1" descr="A green star on a black background&#10;&#10;Description automatically generated">
            <a:extLst>
              <a:ext uri="{FF2B5EF4-FFF2-40B4-BE49-F238E27FC236}">
                <a16:creationId xmlns:a16="http://schemas.microsoft.com/office/drawing/2014/main" id="{51A19FC3-7E7B-9CD1-F545-F4CFC7A6DC5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1220" y="58301"/>
            <a:ext cx="577530" cy="633678"/>
          </a:xfrm>
          <a:prstGeom prst="rect">
            <a:avLst/>
          </a:prstGeom>
        </p:spPr>
      </p:pic>
    </p:spTree>
    <p:extLst>
      <p:ext uri="{BB962C8B-B14F-4D97-AF65-F5344CB8AC3E}">
        <p14:creationId xmlns:p14="http://schemas.microsoft.com/office/powerpoint/2010/main" val="1950612486"/>
      </p:ext>
    </p:extLst>
  </p:cSld>
  <p:clrMap bg1="lt1" tx1="dk1" bg2="lt2" tx2="dk2" accent1="accent1" accent2="accent2" accent3="accent3" accent4="accent4" accent5="accent5" accent6="accent6" hlink="hlink" folHlink="folHlink"/>
  <p:sldLayoutIdLst>
    <p:sldLayoutId id="2147483687" r:id="rId1"/>
    <p:sldLayoutId id="2147483690" r:id="rId2"/>
    <p:sldLayoutId id="2147483691" r:id="rId3"/>
    <p:sldLayoutId id="2147483692"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D257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481" userDrawn="1">
          <p15:clr>
            <a:srgbClr val="F26B43"/>
          </p15:clr>
        </p15:guide>
        <p15:guide id="3" pos="5665" userDrawn="1">
          <p15:clr>
            <a:srgbClr val="F26B43"/>
          </p15:clr>
        </p15:guide>
        <p15:guide id="4" orient="horz" pos="3168" userDrawn="1">
          <p15:clr>
            <a:srgbClr val="F26B43"/>
          </p15:clr>
        </p15:guide>
        <p15:guide id="5" orient="horz" pos="21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786BF2FE-4095-FEA1-BEFF-5131C26B64BA}"/>
              </a:ext>
            </a:extLst>
          </p:cNvPr>
          <p:cNvSpPr/>
          <p:nvPr/>
        </p:nvSpPr>
        <p:spPr>
          <a:xfrm>
            <a:off x="0" y="4295224"/>
            <a:ext cx="3712798" cy="1191176"/>
          </a:xfrm>
          <a:prstGeom prst="rect">
            <a:avLst/>
          </a:prstGeom>
          <a:solidFill>
            <a:srgbClr val="0099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A3589CF7-941B-F206-0236-C52EBCE44A60}"/>
              </a:ext>
            </a:extLst>
          </p:cNvPr>
          <p:cNvSpPr/>
          <p:nvPr/>
        </p:nvSpPr>
        <p:spPr>
          <a:xfrm>
            <a:off x="0" y="0"/>
            <a:ext cx="3712798" cy="1818816"/>
          </a:xfrm>
          <a:prstGeom prst="rect">
            <a:avLst/>
          </a:prstGeom>
          <a:solidFill>
            <a:srgbClr val="0099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Picture 28" descr="A group of people sitting on a bench&#10;&#10;Description automatically generated">
            <a:extLst>
              <a:ext uri="{FF2B5EF4-FFF2-40B4-BE49-F238E27FC236}">
                <a16:creationId xmlns:a16="http://schemas.microsoft.com/office/drawing/2014/main" id="{4C912AAC-06FD-8B2D-53FC-5F44BCF8A0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18817"/>
            <a:ext cx="3712798" cy="2476407"/>
          </a:xfrm>
          <a:prstGeom prst="rect">
            <a:avLst/>
          </a:prstGeom>
        </p:spPr>
      </p:pic>
      <p:sp>
        <p:nvSpPr>
          <p:cNvPr id="8" name="Text Placeholder 7">
            <a:extLst>
              <a:ext uri="{FF2B5EF4-FFF2-40B4-BE49-F238E27FC236}">
                <a16:creationId xmlns:a16="http://schemas.microsoft.com/office/drawing/2014/main" id="{9180F96A-7473-D0E2-F556-81FC5377D91B}"/>
              </a:ext>
            </a:extLst>
          </p:cNvPr>
          <p:cNvSpPr>
            <a:spLocks noGrp="1"/>
          </p:cNvSpPr>
          <p:nvPr>
            <p:ph type="body" sz="quarter" idx="15"/>
          </p:nvPr>
        </p:nvSpPr>
        <p:spPr>
          <a:xfrm>
            <a:off x="6341806" y="3413856"/>
            <a:ext cx="2328922" cy="435417"/>
          </a:xfrm>
        </p:spPr>
        <p:txBody>
          <a:bodyPr/>
          <a:lstStyle/>
          <a:p>
            <a:pPr algn="ctr"/>
            <a:r>
              <a:rPr lang="en-US" sz="1200" i="1" dirty="0">
                <a:solidFill>
                  <a:schemeClr val="tx1"/>
                </a:solidFill>
              </a:rPr>
              <a:t>For educational purposes only</a:t>
            </a:r>
            <a:br>
              <a:rPr lang="en-US" sz="1200" i="1" dirty="0">
                <a:solidFill>
                  <a:schemeClr val="tx1"/>
                </a:solidFill>
              </a:rPr>
            </a:br>
            <a:r>
              <a:rPr lang="en-US" sz="1200" i="1" dirty="0">
                <a:solidFill>
                  <a:schemeClr val="tx1"/>
                </a:solidFill>
              </a:rPr>
              <a:t>Updated April 2025</a:t>
            </a:r>
          </a:p>
          <a:p>
            <a:endParaRPr lang="en-US" dirty="0"/>
          </a:p>
        </p:txBody>
      </p:sp>
      <p:sp>
        <p:nvSpPr>
          <p:cNvPr id="4" name="Title 3"/>
          <p:cNvSpPr>
            <a:spLocks noGrp="1"/>
          </p:cNvSpPr>
          <p:nvPr>
            <p:ph type="title"/>
          </p:nvPr>
        </p:nvSpPr>
        <p:spPr>
          <a:xfrm>
            <a:off x="5563735" y="1202637"/>
            <a:ext cx="3885065" cy="355601"/>
          </a:xfrm>
        </p:spPr>
        <p:txBody>
          <a:bodyPr/>
          <a:lstStyle/>
          <a:p>
            <a:r>
              <a:rPr lang="en-US" sz="3600" dirty="0"/>
              <a:t>Minnesota Minor consent and Confidentiality Laws</a:t>
            </a:r>
          </a:p>
        </p:txBody>
      </p:sp>
      <p:sp>
        <p:nvSpPr>
          <p:cNvPr id="6" name="TextBox 5"/>
          <p:cNvSpPr txBox="1"/>
          <p:nvPr/>
        </p:nvSpPr>
        <p:spPr>
          <a:xfrm>
            <a:off x="3891302" y="5099855"/>
            <a:ext cx="3308842" cy="283529"/>
          </a:xfrm>
          <a:prstGeom prst="rect">
            <a:avLst/>
          </a:prstGeom>
          <a:noFill/>
        </p:spPr>
        <p:txBody>
          <a:bodyPr wrap="square" rtlCol="0">
            <a:spAutoFit/>
          </a:bodyPr>
          <a:lstStyle/>
          <a:p>
            <a:pPr algn="r"/>
            <a:r>
              <a:rPr lang="en-US" sz="1200" dirty="0">
                <a:solidFill>
                  <a:srgbClr val="0D233D"/>
                </a:solidFill>
              </a:rPr>
              <a:t>© 2024 Regents of the University of Michigan</a:t>
            </a:r>
          </a:p>
        </p:txBody>
      </p:sp>
      <p:pic>
        <p:nvPicPr>
          <p:cNvPr id="5" name="Picture 4" descr="A yellow letter m and blue text&#10;&#10;Description automatically generated">
            <a:extLst>
              <a:ext uri="{FF2B5EF4-FFF2-40B4-BE49-F238E27FC236}">
                <a16:creationId xmlns:a16="http://schemas.microsoft.com/office/drawing/2014/main" id="{18C71ADA-4289-2934-7E63-FDC1035AEC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2516" y="3928162"/>
            <a:ext cx="1630747" cy="1348085"/>
          </a:xfrm>
          <a:prstGeom prst="rect">
            <a:avLst/>
          </a:prstGeom>
        </p:spPr>
      </p:pic>
      <p:pic>
        <p:nvPicPr>
          <p:cNvPr id="15" name="Picture 14" descr="A blue and green text on a black background&#10;&#10;Description automatically generated">
            <a:extLst>
              <a:ext uri="{FF2B5EF4-FFF2-40B4-BE49-F238E27FC236}">
                <a16:creationId xmlns:a16="http://schemas.microsoft.com/office/drawing/2014/main" id="{5610190B-FAEB-427A-412A-3061FD5A70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3512" y="4584831"/>
            <a:ext cx="2957930" cy="691416"/>
          </a:xfrm>
          <a:prstGeom prst="rect">
            <a:avLst/>
          </a:prstGeom>
        </p:spPr>
      </p:pic>
      <p:sp>
        <p:nvSpPr>
          <p:cNvPr id="10" name="TextBox 9">
            <a:extLst>
              <a:ext uri="{FF2B5EF4-FFF2-40B4-BE49-F238E27FC236}">
                <a16:creationId xmlns:a16="http://schemas.microsoft.com/office/drawing/2014/main" id="{2D3E371E-207B-772A-6308-89C8712A06C9}"/>
              </a:ext>
            </a:extLst>
          </p:cNvPr>
          <p:cNvSpPr txBox="1"/>
          <p:nvPr/>
        </p:nvSpPr>
        <p:spPr>
          <a:xfrm>
            <a:off x="0" y="-1"/>
            <a:ext cx="2789382" cy="769441"/>
          </a:xfrm>
          <a:prstGeom prst="rect">
            <a:avLst/>
          </a:prstGeom>
          <a:solidFill>
            <a:srgbClr val="99CC33"/>
          </a:solidFill>
        </p:spPr>
        <p:txBody>
          <a:bodyPr wrap="square" rtlCol="0">
            <a:spAutoFit/>
          </a:bodyPr>
          <a:lstStyle/>
          <a:p>
            <a:r>
              <a:rPr lang="en-US" sz="4400" b="1" dirty="0">
                <a:solidFill>
                  <a:srgbClr val="0D2571"/>
                </a:solidFill>
              </a:rPr>
              <a:t> SPARK</a:t>
            </a:r>
          </a:p>
        </p:txBody>
      </p:sp>
      <p:pic>
        <p:nvPicPr>
          <p:cNvPr id="22" name="Picture 21" descr="A blue text on a black background&#10;&#10;Description automatically generated">
            <a:extLst>
              <a:ext uri="{FF2B5EF4-FFF2-40B4-BE49-F238E27FC236}">
                <a16:creationId xmlns:a16="http://schemas.microsoft.com/office/drawing/2014/main" id="{AC001807-23FF-7F1D-31E3-72A24D96DAB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2550" y="613950"/>
            <a:ext cx="3873310" cy="1549324"/>
          </a:xfrm>
          <a:prstGeom prst="rect">
            <a:avLst/>
          </a:prstGeom>
        </p:spPr>
      </p:pic>
      <p:pic>
        <p:nvPicPr>
          <p:cNvPr id="24" name="Picture 23" descr="A green star on a black background&#10;&#10;Description automatically generated">
            <a:extLst>
              <a:ext uri="{FF2B5EF4-FFF2-40B4-BE49-F238E27FC236}">
                <a16:creationId xmlns:a16="http://schemas.microsoft.com/office/drawing/2014/main" id="{D7FE86AA-6D65-D6D1-CE91-5D5A3B84923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75348" y="712162"/>
            <a:ext cx="1412043" cy="1549325"/>
          </a:xfrm>
          <a:prstGeom prst="rect">
            <a:avLst/>
          </a:prstGeom>
        </p:spPr>
      </p:pic>
    </p:spTree>
    <p:extLst>
      <p:ext uri="{BB962C8B-B14F-4D97-AF65-F5344CB8AC3E}">
        <p14:creationId xmlns:p14="http://schemas.microsoft.com/office/powerpoint/2010/main" val="3566047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erson sitting in a waiting room&#10;&#10;AI-generated content may be incorrect.">
            <a:extLst>
              <a:ext uri="{FF2B5EF4-FFF2-40B4-BE49-F238E27FC236}">
                <a16:creationId xmlns:a16="http://schemas.microsoft.com/office/drawing/2014/main" id="{5C7E5DF0-B71F-A4E4-FAF9-82734C9CBFEB}"/>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16677" r="16677"/>
          <a:stretch>
            <a:fillRect/>
          </a:stretch>
        </p:blipFill>
        <p:spPr/>
      </p:pic>
      <p:sp>
        <p:nvSpPr>
          <p:cNvPr id="4" name="Text Placeholder 3">
            <a:extLst>
              <a:ext uri="{FF2B5EF4-FFF2-40B4-BE49-F238E27FC236}">
                <a16:creationId xmlns:a16="http://schemas.microsoft.com/office/drawing/2014/main" id="{02F8E76E-03F5-4E27-4C3C-A098A4E8B54B}"/>
              </a:ext>
            </a:extLst>
          </p:cNvPr>
          <p:cNvSpPr>
            <a:spLocks noGrp="1"/>
          </p:cNvSpPr>
          <p:nvPr>
            <p:ph type="body" sz="quarter" idx="10"/>
          </p:nvPr>
        </p:nvSpPr>
        <p:spPr>
          <a:xfrm>
            <a:off x="423090" y="4103765"/>
            <a:ext cx="4074138" cy="888886"/>
          </a:xfrm>
        </p:spPr>
        <p:txBody>
          <a:bodyPr/>
          <a:lstStyle/>
          <a:p>
            <a:pPr marL="0" marR="0" lvl="0" indent="0" algn="ctr" defTabSz="731611"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Roboto"/>
                <a:ea typeface="+mn-ea"/>
                <a:cs typeface="+mn-cs"/>
              </a:rPr>
              <a:t>Can the provider screen Shay for STIs without her mother’s consent? Why or why not?</a:t>
            </a:r>
          </a:p>
          <a:p>
            <a:endParaRPr lang="en-US" dirty="0"/>
          </a:p>
        </p:txBody>
      </p:sp>
      <p:sp>
        <p:nvSpPr>
          <p:cNvPr id="5" name="Text Placeholder 4">
            <a:extLst>
              <a:ext uri="{FF2B5EF4-FFF2-40B4-BE49-F238E27FC236}">
                <a16:creationId xmlns:a16="http://schemas.microsoft.com/office/drawing/2014/main" id="{206D0F7F-F3D7-651E-8499-77C42292842D}"/>
              </a:ext>
            </a:extLst>
          </p:cNvPr>
          <p:cNvSpPr>
            <a:spLocks noGrp="1"/>
          </p:cNvSpPr>
          <p:nvPr>
            <p:ph type="body" sz="quarter" idx="11"/>
          </p:nvPr>
        </p:nvSpPr>
        <p:spPr>
          <a:xfrm>
            <a:off x="642234" y="975387"/>
            <a:ext cx="4073883" cy="2948028"/>
          </a:xfrm>
        </p:spPr>
        <p:txBody>
          <a:bodyPr/>
          <a:lstStyle/>
          <a:p>
            <a:pPr marL="109728"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all" spc="0" normalizeH="0" baseline="0" noProof="0" dirty="0">
                <a:ln>
                  <a:noFill/>
                </a:ln>
                <a:solidFill>
                  <a:prstClr val="black"/>
                </a:solidFill>
                <a:effectLst/>
                <a:uLnTx/>
                <a:uFillTx/>
                <a:latin typeface="Roboto Condensed"/>
                <a:ea typeface="+mn-ea"/>
                <a:cs typeface="Calibri" pitchFamily="34" charset="0"/>
              </a:rPr>
              <a:t>Purpose of visit </a:t>
            </a:r>
            <a:br>
              <a:rPr kumimoji="0" lang="en-US" sz="1800" b="1" i="0" u="none" strike="noStrike" kern="1200" cap="none" spc="0" normalizeH="0" baseline="0" noProof="0" dirty="0">
                <a:ln>
                  <a:noFill/>
                </a:ln>
                <a:solidFill>
                  <a:prstClr val="black"/>
                </a:solidFill>
                <a:effectLst/>
                <a:uLnTx/>
                <a:uFillTx/>
                <a:latin typeface="Roboto"/>
                <a:ea typeface="+mn-ea"/>
                <a:cs typeface="Calibri" pitchFamily="34" charset="0"/>
              </a:rPr>
            </a:br>
            <a:r>
              <a:rPr kumimoji="0" lang="en-US" sz="1800" b="0" i="0" u="none" strike="noStrike" kern="1200" cap="none" spc="0" normalizeH="0" baseline="0" noProof="0" dirty="0">
                <a:ln>
                  <a:noFill/>
                </a:ln>
                <a:solidFill>
                  <a:prstClr val="black"/>
                </a:solidFill>
                <a:effectLst/>
                <a:uLnTx/>
                <a:uFillTx/>
                <a:latin typeface="Roboto"/>
                <a:ea typeface="+mn-ea"/>
                <a:cs typeface="Calibri" pitchFamily="34" charset="0"/>
              </a:rPr>
              <a:t>Sore throat</a:t>
            </a:r>
          </a:p>
          <a:p>
            <a:pPr marL="109728"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all" spc="0" normalizeH="0" baseline="0" noProof="0" dirty="0">
                <a:ln>
                  <a:noFill/>
                </a:ln>
                <a:solidFill>
                  <a:prstClr val="black"/>
                </a:solidFill>
                <a:effectLst/>
                <a:uLnTx/>
                <a:uFillTx/>
                <a:latin typeface="Roboto Condensed"/>
                <a:ea typeface="+mn-ea"/>
                <a:cs typeface="Calibri" pitchFamily="34" charset="0"/>
              </a:rPr>
              <a:t>Issue that emerges from clinician interview </a:t>
            </a:r>
            <a:br>
              <a:rPr kumimoji="0" lang="en-US" sz="1800" b="1" i="0" u="none" strike="noStrike" kern="1200" cap="none" spc="0" normalizeH="0" baseline="0" noProof="0" dirty="0">
                <a:ln>
                  <a:noFill/>
                </a:ln>
                <a:solidFill>
                  <a:prstClr val="black"/>
                </a:solidFill>
                <a:effectLst/>
                <a:uLnTx/>
                <a:uFillTx/>
                <a:latin typeface="Roboto"/>
                <a:ea typeface="+mn-ea"/>
                <a:cs typeface="Calibri" pitchFamily="34" charset="0"/>
              </a:rPr>
            </a:br>
            <a:r>
              <a:rPr kumimoji="0" lang="en-US" sz="1800" b="0" i="0" u="none" strike="noStrike" kern="1200" cap="none" spc="0" normalizeH="0" baseline="0" noProof="0" dirty="0">
                <a:ln>
                  <a:noFill/>
                </a:ln>
                <a:solidFill>
                  <a:prstClr val="black"/>
                </a:solidFill>
                <a:effectLst/>
                <a:uLnTx/>
                <a:uFillTx/>
                <a:latin typeface="Roboto"/>
                <a:ea typeface="+mn-ea"/>
                <a:cs typeface="Calibri" pitchFamily="34" charset="0"/>
              </a:rPr>
              <a:t>Concerned about having a Sexually Transmitted Infection (STI)</a:t>
            </a:r>
          </a:p>
          <a:p>
            <a:pPr marL="109728"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all" spc="0" normalizeH="0" baseline="0" noProof="0" dirty="0">
                <a:ln>
                  <a:noFill/>
                </a:ln>
                <a:solidFill>
                  <a:prstClr val="black"/>
                </a:solidFill>
                <a:effectLst/>
                <a:uLnTx/>
                <a:uFillTx/>
                <a:latin typeface="Roboto Condensed"/>
                <a:ea typeface="+mn-ea"/>
                <a:cs typeface="Calibri" pitchFamily="34" charset="0"/>
              </a:rPr>
              <a:t>Parent information </a:t>
            </a:r>
            <a:br>
              <a:rPr kumimoji="0" lang="en-US" sz="1800" b="1" i="0" u="none" strike="noStrike" kern="1200" cap="none" spc="0" normalizeH="0" baseline="0" noProof="0" dirty="0">
                <a:ln>
                  <a:noFill/>
                </a:ln>
                <a:solidFill>
                  <a:prstClr val="black"/>
                </a:solidFill>
                <a:effectLst/>
                <a:uLnTx/>
                <a:uFillTx/>
                <a:latin typeface="Roboto"/>
                <a:ea typeface="+mn-ea"/>
                <a:cs typeface="Calibri" pitchFamily="34" charset="0"/>
              </a:rPr>
            </a:br>
            <a:r>
              <a:rPr kumimoji="0" lang="en-US" sz="1800" b="0" i="0" u="none" strike="noStrike" kern="1200" cap="none" spc="0" normalizeH="0" baseline="0" noProof="0" dirty="0">
                <a:ln>
                  <a:noFill/>
                </a:ln>
                <a:solidFill>
                  <a:prstClr val="black"/>
                </a:solidFill>
                <a:effectLst/>
                <a:uLnTx/>
                <a:uFillTx/>
                <a:latin typeface="Roboto"/>
                <a:ea typeface="+mn-ea"/>
                <a:cs typeface="Calibri" pitchFamily="34" charset="0"/>
              </a:rPr>
              <a:t>Shay says she is worried her mother will kick her out of the house if she knows Shay is sexually active</a:t>
            </a:r>
          </a:p>
          <a:p>
            <a:endParaRPr lang="en-US" dirty="0"/>
          </a:p>
        </p:txBody>
      </p:sp>
      <p:sp>
        <p:nvSpPr>
          <p:cNvPr id="3" name="Title 2">
            <a:extLst>
              <a:ext uri="{FF2B5EF4-FFF2-40B4-BE49-F238E27FC236}">
                <a16:creationId xmlns:a16="http://schemas.microsoft.com/office/drawing/2014/main" id="{E05B46E1-40F6-848D-64AD-F9D8FBEFEC63}"/>
              </a:ext>
            </a:extLst>
          </p:cNvPr>
          <p:cNvSpPr>
            <a:spLocks noGrp="1"/>
          </p:cNvSpPr>
          <p:nvPr>
            <p:ph type="title"/>
          </p:nvPr>
        </p:nvSpPr>
        <p:spPr/>
        <p:txBody>
          <a:bodyPr/>
          <a:lstStyle/>
          <a:p>
            <a:r>
              <a:rPr lang="en-US" dirty="0"/>
              <a:t>Case Scenario: SHAY, 15 Y/O girl</a:t>
            </a:r>
          </a:p>
        </p:txBody>
      </p:sp>
    </p:spTree>
    <p:extLst>
      <p:ext uri="{BB962C8B-B14F-4D97-AF65-F5344CB8AC3E}">
        <p14:creationId xmlns:p14="http://schemas.microsoft.com/office/powerpoint/2010/main" val="2961369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391BBEF-5D09-787D-4320-CECA721AE81B}"/>
              </a:ext>
            </a:extLst>
          </p:cNvPr>
          <p:cNvSpPr>
            <a:spLocks noGrp="1"/>
          </p:cNvSpPr>
          <p:nvPr>
            <p:ph type="body" sz="quarter" idx="11"/>
          </p:nvPr>
        </p:nvSpPr>
        <p:spPr>
          <a:xfrm>
            <a:off x="590771" y="999460"/>
            <a:ext cx="9166004" cy="3657600"/>
          </a:xfrm>
        </p:spPr>
        <p:txBody>
          <a:bodyPr/>
          <a:lstStyle/>
          <a:p>
            <a:pPr marL="0" marR="0" lvl="0" indent="0" algn="l" defTabSz="731611"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Roboto"/>
                <a:ea typeface="+mn-ea"/>
                <a:cs typeface="Calibri" pitchFamily="34" charset="0"/>
              </a:rPr>
              <a:t>A parent or legal guardian must provide consent on behalf of a minor (under age 18) before health care services are provided, </a:t>
            </a:r>
            <a:r>
              <a:rPr kumimoji="0" lang="en-US" sz="2000" b="0" i="1" u="none" strike="noStrike" kern="1200" cap="none" spc="0" normalizeH="0" baseline="0" noProof="0" dirty="0">
                <a:ln>
                  <a:noFill/>
                </a:ln>
                <a:solidFill>
                  <a:prstClr val="black"/>
                </a:solidFill>
                <a:effectLst/>
                <a:uLnTx/>
                <a:uFillTx/>
                <a:latin typeface="Roboto"/>
                <a:ea typeface="+mn-ea"/>
                <a:cs typeface="Calibri" pitchFamily="34" charset="0"/>
              </a:rPr>
              <a:t>with </a:t>
            </a:r>
            <a:r>
              <a:rPr kumimoji="0" lang="en-US" sz="2000" b="1" i="1" u="none" strike="noStrike" kern="1200" cap="none" spc="0" normalizeH="0" baseline="0" noProof="0" dirty="0">
                <a:ln>
                  <a:noFill/>
                </a:ln>
                <a:solidFill>
                  <a:prstClr val="black"/>
                </a:solidFill>
                <a:effectLst/>
                <a:uLnTx/>
                <a:uFillTx/>
                <a:latin typeface="Roboto"/>
                <a:ea typeface="+mn-ea"/>
                <a:cs typeface="Calibri" pitchFamily="34" charset="0"/>
              </a:rPr>
              <a:t>several important exceptions</a:t>
            </a:r>
            <a:r>
              <a:rPr kumimoji="0" lang="en-US" sz="2000" b="0" i="1" u="none" strike="noStrike" kern="1200" cap="none" spc="0" normalizeH="0" baseline="0" noProof="0" dirty="0">
                <a:ln>
                  <a:noFill/>
                </a:ln>
                <a:solidFill>
                  <a:prstClr val="black"/>
                </a:solidFill>
                <a:effectLst/>
                <a:uLnTx/>
                <a:uFillTx/>
                <a:latin typeface="Roboto"/>
                <a:ea typeface="+mn-ea"/>
                <a:cs typeface="Calibri" pitchFamily="34" charset="0"/>
              </a:rPr>
              <a:t>:</a:t>
            </a:r>
          </a:p>
          <a:p>
            <a:pPr marL="0" marR="0" lvl="0" indent="0" algn="l" defTabSz="731611" rtl="0" eaLnBrk="1" fontAlgn="auto" latinLnBrk="0" hangingPunct="1">
              <a:lnSpc>
                <a:spcPct val="100000"/>
              </a:lnSpc>
              <a:spcBef>
                <a:spcPts val="0"/>
              </a:spcBef>
              <a:spcAft>
                <a:spcPts val="0"/>
              </a:spcAft>
              <a:buClrTx/>
              <a:buSzTx/>
              <a:buFontTx/>
              <a:buNone/>
              <a:tabLst/>
              <a:defRPr/>
            </a:pPr>
            <a:endParaRPr kumimoji="0" lang="en-US" sz="2000" b="0" i="1" u="none" strike="noStrike" kern="1200" cap="none" spc="0" normalizeH="0" baseline="0" noProof="0" dirty="0">
              <a:ln>
                <a:noFill/>
              </a:ln>
              <a:solidFill>
                <a:prstClr val="black"/>
              </a:solidFill>
              <a:effectLst/>
              <a:uLnTx/>
              <a:uFillTx/>
              <a:latin typeface="Roboto"/>
              <a:ea typeface="+mn-ea"/>
              <a:cs typeface="Calibri" pitchFamily="34" charset="0"/>
            </a:endParaRPr>
          </a:p>
          <a:p>
            <a:pPr marL="285750" marR="0" lvl="0" indent="-2857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oboto"/>
                <a:ea typeface="+mn-ea"/>
                <a:cs typeface="Calibri" pitchFamily="34" charset="0"/>
              </a:rPr>
              <a:t>Emergency care</a:t>
            </a:r>
          </a:p>
          <a:p>
            <a:pPr marL="285750" marR="0" lvl="0" indent="-2857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oboto"/>
                <a:ea typeface="+mn-ea"/>
                <a:cs typeface="Calibri" pitchFamily="34" charset="0"/>
              </a:rPr>
              <a:t>Minor parents: care for themselves and for their child</a:t>
            </a:r>
          </a:p>
          <a:p>
            <a:pPr marL="285750" marR="0" lvl="0" indent="-2857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prstClr val="black"/>
                </a:solidFill>
                <a:latin typeface="Roboto"/>
                <a:cs typeface="Calibri" pitchFamily="34" charset="0"/>
              </a:rPr>
              <a:t>Pregnancy related services: test, prenatal, and postnatal care</a:t>
            </a:r>
          </a:p>
          <a:p>
            <a:pPr marL="285750" marR="0" lvl="0" indent="-2857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oboto"/>
                <a:ea typeface="+mn-ea"/>
                <a:cs typeface="Calibri" pitchFamily="34" charset="0"/>
              </a:rPr>
              <a:t>STI/HIV ser</a:t>
            </a:r>
            <a:r>
              <a:rPr lang="en-US" sz="2000" dirty="0">
                <a:solidFill>
                  <a:prstClr val="black"/>
                </a:solidFill>
                <a:latin typeface="Roboto"/>
                <a:cs typeface="Calibri" pitchFamily="34" charset="0"/>
              </a:rPr>
              <a:t>vices: testing, treatment, and related counseling</a:t>
            </a:r>
          </a:p>
          <a:p>
            <a:pPr marL="285750" marR="0" lvl="0" indent="-2857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oboto"/>
                <a:ea typeface="+mn-ea"/>
                <a:cs typeface="Calibri" pitchFamily="34" charset="0"/>
              </a:rPr>
              <a:t>Substance use assessment and treatment</a:t>
            </a:r>
          </a:p>
          <a:p>
            <a:pPr marL="285750" marR="0" lvl="0" indent="-2857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prstClr val="black"/>
                </a:solidFill>
                <a:latin typeface="Roboto"/>
                <a:cs typeface="Calibri" pitchFamily="34" charset="0"/>
              </a:rPr>
              <a:t>Outpatient mental health</a:t>
            </a:r>
          </a:p>
          <a:p>
            <a:pPr marL="971550" lvl="1" indent="-285750" defTabSz="731611">
              <a:lnSpc>
                <a:spcPct val="100000"/>
              </a:lnSpc>
              <a:spcBef>
                <a:spcPts val="0"/>
              </a:spcBef>
              <a:defRPr/>
            </a:pPr>
            <a:r>
              <a:rPr kumimoji="0" lang="en-US" sz="2000" b="0" i="0" u="none" strike="noStrike" kern="1200" cap="none" spc="0" normalizeH="0" baseline="0" noProof="0" dirty="0">
                <a:ln>
                  <a:noFill/>
                </a:ln>
                <a:solidFill>
                  <a:prstClr val="black"/>
                </a:solidFill>
                <a:effectLst/>
                <a:uLnTx/>
                <a:uFillTx/>
                <a:latin typeface="Roboto"/>
                <a:ea typeface="+mn-ea"/>
                <a:cs typeface="Calibri" pitchFamily="34" charset="0"/>
              </a:rPr>
              <a:t>Any age for care </a:t>
            </a:r>
            <a:r>
              <a:rPr lang="en-US" sz="2000" dirty="0">
                <a:solidFill>
                  <a:prstClr val="black"/>
                </a:solidFill>
                <a:latin typeface="Roboto"/>
                <a:cs typeface="Calibri" pitchFamily="34" charset="0"/>
              </a:rPr>
              <a:t>related to pregnancy, STIs, or substance use</a:t>
            </a:r>
          </a:p>
          <a:p>
            <a:pPr marL="971550" lvl="1" indent="-285750" defTabSz="731611">
              <a:lnSpc>
                <a:spcPct val="100000"/>
              </a:lnSpc>
              <a:spcBef>
                <a:spcPts val="0"/>
              </a:spcBef>
              <a:defRPr/>
            </a:pPr>
            <a:r>
              <a:rPr lang="en-US" sz="2000" dirty="0">
                <a:solidFill>
                  <a:prstClr val="black"/>
                </a:solidFill>
                <a:latin typeface="Roboto"/>
                <a:cs typeface="Calibri" pitchFamily="34" charset="0"/>
              </a:rPr>
              <a:t>Ages 16+ for all non-residential therapy and medication management </a:t>
            </a:r>
          </a:p>
          <a:p>
            <a:pPr marL="342900" indent="-342900" defTabSz="731611">
              <a:lnSpc>
                <a:spcPct val="100000"/>
              </a:lnSpc>
              <a:spcBef>
                <a:spcPts val="0"/>
              </a:spcBef>
              <a:buFont typeface="Arial" panose="020B0604020202020204" pitchFamily="34" charset="0"/>
              <a:buChar char="•"/>
              <a:defRPr/>
            </a:pPr>
            <a:r>
              <a:rPr lang="en-US" sz="2000" dirty="0">
                <a:solidFill>
                  <a:prstClr val="black"/>
                </a:solidFill>
                <a:latin typeface="Roboto"/>
                <a:cs typeface="Calibri" pitchFamily="34" charset="0"/>
              </a:rPr>
              <a:t>Gender-affirming care</a:t>
            </a:r>
          </a:p>
          <a:p>
            <a:pPr marL="342900" indent="-342900" defTabSz="731611">
              <a:lnSpc>
                <a:spcPct val="100000"/>
              </a:lnSpc>
              <a:spcBef>
                <a:spcPts val="0"/>
              </a:spcBef>
              <a:buFont typeface="Arial" panose="020B0604020202020204" pitchFamily="34" charset="0"/>
              <a:buChar char="•"/>
              <a:defRPr/>
            </a:pPr>
            <a:r>
              <a:rPr lang="en-US" sz="2000" dirty="0">
                <a:solidFill>
                  <a:prstClr val="black"/>
                </a:solidFill>
                <a:latin typeface="Roboto"/>
                <a:cs typeface="Calibri" pitchFamily="34" charset="0"/>
              </a:rPr>
              <a:t>Hepatitis B vaccination </a:t>
            </a:r>
          </a:p>
        </p:txBody>
      </p:sp>
      <p:sp>
        <p:nvSpPr>
          <p:cNvPr id="4" name="Title 3">
            <a:extLst>
              <a:ext uri="{FF2B5EF4-FFF2-40B4-BE49-F238E27FC236}">
                <a16:creationId xmlns:a16="http://schemas.microsoft.com/office/drawing/2014/main" id="{EEF233C4-0D5B-1B8A-A834-455B43231157}"/>
              </a:ext>
            </a:extLst>
          </p:cNvPr>
          <p:cNvSpPr>
            <a:spLocks noGrp="1"/>
          </p:cNvSpPr>
          <p:nvPr>
            <p:ph type="title"/>
          </p:nvPr>
        </p:nvSpPr>
        <p:spPr>
          <a:xfrm>
            <a:off x="753905" y="141968"/>
            <a:ext cx="6848373" cy="466344"/>
          </a:xfrm>
        </p:spPr>
        <p:txBody>
          <a:bodyPr/>
          <a:lstStyle/>
          <a:p>
            <a:r>
              <a:rPr lang="en-US" dirty="0"/>
              <a:t>Mn Law: Parental Consent Exceptions</a:t>
            </a:r>
          </a:p>
        </p:txBody>
      </p:sp>
    </p:spTree>
    <p:extLst>
      <p:ext uri="{BB962C8B-B14F-4D97-AF65-F5344CB8AC3E}">
        <p14:creationId xmlns:p14="http://schemas.microsoft.com/office/powerpoint/2010/main" val="408193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F1F9B49-ED34-3396-0D93-34B3008E36E1}"/>
              </a:ext>
            </a:extLst>
          </p:cNvPr>
          <p:cNvSpPr>
            <a:spLocks noGrp="1"/>
          </p:cNvSpPr>
          <p:nvPr>
            <p:ph type="body" sz="quarter" idx="11"/>
          </p:nvPr>
        </p:nvSpPr>
        <p:spPr>
          <a:xfrm>
            <a:off x="753905" y="1073888"/>
            <a:ext cx="8221664" cy="3657600"/>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Roboto"/>
                <a:ea typeface="+mn-ea"/>
                <a:cs typeface="Calibri" pitchFamily="34" charset="0"/>
              </a:rPr>
              <a:t>Patients under 18 have a right to the following </a:t>
            </a:r>
            <a:r>
              <a:rPr kumimoji="0" lang="en-US" sz="2000" b="1" i="0" u="none" strike="noStrike" kern="1200" cap="none" spc="0" normalizeH="0" baseline="0" noProof="0" dirty="0">
                <a:ln>
                  <a:noFill/>
                </a:ln>
                <a:solidFill>
                  <a:prstClr val="black"/>
                </a:solidFill>
                <a:effectLst/>
                <a:uLnTx/>
                <a:uFillTx/>
                <a:latin typeface="Roboto"/>
                <a:ea typeface="+mn-ea"/>
                <a:cs typeface="Calibri" pitchFamily="34" charset="0"/>
              </a:rPr>
              <a:t>without</a:t>
            </a:r>
            <a:r>
              <a:rPr kumimoji="0" lang="en-US" sz="2000" b="1"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en-US" sz="2000" b="0" i="0" u="none" strike="noStrike" kern="1200" cap="none" spc="0" normalizeH="0" baseline="0" noProof="0" dirty="0">
                <a:ln>
                  <a:noFill/>
                </a:ln>
                <a:solidFill>
                  <a:prstClr val="black"/>
                </a:solidFill>
                <a:effectLst/>
                <a:uLnTx/>
                <a:uFillTx/>
                <a:latin typeface="Roboto"/>
                <a:ea typeface="+mn-ea"/>
                <a:cs typeface="Calibri" pitchFamily="34" charset="0"/>
              </a:rPr>
              <a:t>parental/guardian consent or knowledge:</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000" dirty="0">
                <a:solidFill>
                  <a:prstClr val="black"/>
                </a:solidFill>
                <a:latin typeface="Roboto"/>
                <a:ea typeface="Calibri" panose="020F0502020204030204" pitchFamily="34" charset="0"/>
                <a:cs typeface="Calibri" pitchFamily="34" charset="0"/>
              </a:rPr>
              <a:t>Pregnancy testing and prenatal care</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oboto"/>
                <a:ea typeface="Calibri" panose="020F0502020204030204" pitchFamily="34" charset="0"/>
                <a:cs typeface="Calibri" pitchFamily="34" charset="0"/>
              </a:rPr>
              <a:t>Birth control information and contraceptive services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000" dirty="0">
                <a:solidFill>
                  <a:prstClr val="black"/>
                </a:solidFill>
                <a:latin typeface="Roboto"/>
                <a:ea typeface="Calibri" panose="020F0502020204030204" pitchFamily="34" charset="0"/>
                <a:cs typeface="Calibri" pitchFamily="34" charset="0"/>
              </a:rPr>
              <a:t>Testing and treatment for sexually transmitted infections (STIs), including HIV</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oboto"/>
                <a:ea typeface="Calibri" panose="020F0502020204030204" pitchFamily="34" charset="0"/>
                <a:cs typeface="Calibri" pitchFamily="34" charset="0"/>
              </a:rPr>
              <a:t>Substance use assessment and </a:t>
            </a:r>
            <a:r>
              <a:rPr lang="en-US" sz="2000" dirty="0">
                <a:solidFill>
                  <a:prstClr val="black"/>
                </a:solidFill>
                <a:latin typeface="Roboto"/>
                <a:ea typeface="Calibri" panose="020F0502020204030204" pitchFamily="34" charset="0"/>
                <a:cs typeface="Calibri" pitchFamily="34" charset="0"/>
              </a:rPr>
              <a:t>treatment</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oboto"/>
                <a:ea typeface="Calibri" panose="020F0502020204030204" pitchFamily="34" charset="0"/>
                <a:cs typeface="Calibri" pitchFamily="34" charset="0"/>
              </a:rPr>
              <a:t>Outpatient</a:t>
            </a:r>
            <a:r>
              <a:rPr lang="en-US" sz="2000" dirty="0">
                <a:solidFill>
                  <a:prstClr val="black"/>
                </a:solidFill>
                <a:latin typeface="Roboto"/>
                <a:ea typeface="Calibri" panose="020F0502020204030204" pitchFamily="34" charset="0"/>
                <a:cs typeface="Calibri" pitchFamily="34" charset="0"/>
              </a:rPr>
              <a:t> mental health services (ages 16 and up)</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000" dirty="0">
                <a:solidFill>
                  <a:prstClr val="black"/>
                </a:solidFill>
                <a:latin typeface="Roboto"/>
                <a:ea typeface="Calibri" panose="020F0502020204030204" pitchFamily="34" charset="0"/>
                <a:cs typeface="Calibri" pitchFamily="34" charset="0"/>
              </a:rPr>
              <a:t>Gender-affirming care</a:t>
            </a:r>
            <a:endParaRPr kumimoji="0" lang="en-US" sz="2000" b="0" i="0" u="none" strike="noStrike" kern="1200" cap="none" spc="0" normalizeH="0" baseline="0" noProof="0" dirty="0">
              <a:ln>
                <a:noFill/>
              </a:ln>
              <a:solidFill>
                <a:prstClr val="black"/>
              </a:solidFill>
              <a:effectLst/>
              <a:uLnTx/>
              <a:uFillTx/>
              <a:latin typeface="Roboto"/>
              <a:ea typeface="Calibri" panose="020F0502020204030204" pitchFamily="34" charset="0"/>
              <a:cs typeface="Times New Roman" panose="02020603050405020304" pitchFamily="18" charset="0"/>
            </a:endParaRPr>
          </a:p>
          <a:p>
            <a:endParaRPr lang="en-US" dirty="0"/>
          </a:p>
        </p:txBody>
      </p:sp>
      <p:sp>
        <p:nvSpPr>
          <p:cNvPr id="4" name="Title 3">
            <a:extLst>
              <a:ext uri="{FF2B5EF4-FFF2-40B4-BE49-F238E27FC236}">
                <a16:creationId xmlns:a16="http://schemas.microsoft.com/office/drawing/2014/main" id="{73245F59-1A7B-70AE-CA3F-AB085CD42AB4}"/>
              </a:ext>
            </a:extLst>
          </p:cNvPr>
          <p:cNvSpPr>
            <a:spLocks noGrp="1"/>
          </p:cNvSpPr>
          <p:nvPr>
            <p:ph type="title"/>
          </p:nvPr>
        </p:nvSpPr>
        <p:spPr>
          <a:xfrm>
            <a:off x="753905" y="141968"/>
            <a:ext cx="7645815" cy="466344"/>
          </a:xfrm>
        </p:spPr>
        <p:txBody>
          <a:bodyPr/>
          <a:lstStyle/>
          <a:p>
            <a:r>
              <a:rPr lang="en-US" dirty="0"/>
              <a:t>MN Law: Confidentiality/minor Consent</a:t>
            </a:r>
          </a:p>
        </p:txBody>
      </p:sp>
    </p:spTree>
    <p:extLst>
      <p:ext uri="{BB962C8B-B14F-4D97-AF65-F5344CB8AC3E}">
        <p14:creationId xmlns:p14="http://schemas.microsoft.com/office/powerpoint/2010/main" val="2128363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174AAC7-961D-8ED9-A650-3DA3D4F687A0}"/>
              </a:ext>
            </a:extLst>
          </p:cNvPr>
          <p:cNvSpPr>
            <a:spLocks noGrp="1"/>
          </p:cNvSpPr>
          <p:nvPr>
            <p:ph type="body" sz="quarter" idx="11"/>
          </p:nvPr>
        </p:nvSpPr>
        <p:spPr>
          <a:xfrm>
            <a:off x="643933" y="914400"/>
            <a:ext cx="8221664" cy="3657600"/>
          </a:xfrm>
        </p:spPr>
        <p:txBody>
          <a:bodyPr/>
          <a:lstStyle/>
          <a:p>
            <a:pPr marL="285750" indent="-285750">
              <a:buFont typeface="Arial" panose="020B0604020202020204" pitchFamily="34" charset="0"/>
              <a:buChar char="•"/>
            </a:pPr>
            <a:r>
              <a:rPr lang="en-US" sz="2000" dirty="0">
                <a:solidFill>
                  <a:schemeClr val="tx1"/>
                </a:solidFill>
              </a:rPr>
              <a:t> </a:t>
            </a:r>
            <a:r>
              <a:rPr lang="en-US" sz="2000" dirty="0" err="1">
                <a:solidFill>
                  <a:schemeClr val="tx1"/>
                </a:solidFill>
              </a:rPr>
              <a:t>PrEP</a:t>
            </a:r>
            <a:r>
              <a:rPr lang="en-US" sz="2000" dirty="0">
                <a:solidFill>
                  <a:schemeClr val="tx1"/>
                </a:solidFill>
              </a:rPr>
              <a:t> prescriptions (with or without a recent STI) do NOT require parental consent</a:t>
            </a:r>
          </a:p>
          <a:p>
            <a:pPr marL="971550" lvl="1" indent="-285750"/>
            <a:r>
              <a:rPr lang="en-US" sz="2000" dirty="0">
                <a:solidFill>
                  <a:schemeClr val="tx1"/>
                </a:solidFill>
              </a:rPr>
              <a:t>Minors may consent to HIV prevention</a:t>
            </a:r>
          </a:p>
          <a:p>
            <a:pPr marL="342900" indent="-342900">
              <a:buFont typeface="Arial" panose="020B0604020202020204" pitchFamily="34" charset="0"/>
              <a:buChar char="•"/>
            </a:pPr>
            <a:r>
              <a:rPr lang="en-US" sz="2000" dirty="0">
                <a:solidFill>
                  <a:schemeClr val="tx1"/>
                </a:solidFill>
              </a:rPr>
              <a:t>Parental consent is NOT required in any setting</a:t>
            </a:r>
          </a:p>
          <a:p>
            <a:pPr marL="1028700" lvl="1" indent="-342900"/>
            <a:r>
              <a:rPr lang="en-US" sz="2000" dirty="0">
                <a:solidFill>
                  <a:schemeClr val="tx1"/>
                </a:solidFill>
              </a:rPr>
              <a:t>Minnesota law lets minors independently consent to STI/HIV services, including </a:t>
            </a:r>
            <a:r>
              <a:rPr lang="en-US" sz="2000" dirty="0" err="1">
                <a:solidFill>
                  <a:schemeClr val="tx1"/>
                </a:solidFill>
              </a:rPr>
              <a:t>PrEP</a:t>
            </a:r>
            <a:r>
              <a:rPr lang="en-US" sz="2000" dirty="0">
                <a:solidFill>
                  <a:schemeClr val="tx1"/>
                </a:solidFill>
              </a:rPr>
              <a:t>)</a:t>
            </a:r>
          </a:p>
          <a:p>
            <a:pPr marL="285750" indent="-285750"/>
            <a:endParaRPr lang="en-US" sz="2000" dirty="0">
              <a:solidFill>
                <a:schemeClr val="tx1"/>
              </a:solidFill>
            </a:endParaRPr>
          </a:p>
        </p:txBody>
      </p:sp>
      <p:sp>
        <p:nvSpPr>
          <p:cNvPr id="4" name="Title 3">
            <a:extLst>
              <a:ext uri="{FF2B5EF4-FFF2-40B4-BE49-F238E27FC236}">
                <a16:creationId xmlns:a16="http://schemas.microsoft.com/office/drawing/2014/main" id="{CD00F5D3-1EE2-F427-1462-84383ED9ED01}"/>
              </a:ext>
            </a:extLst>
          </p:cNvPr>
          <p:cNvSpPr>
            <a:spLocks noGrp="1"/>
          </p:cNvSpPr>
          <p:nvPr>
            <p:ph type="title"/>
          </p:nvPr>
        </p:nvSpPr>
        <p:spPr>
          <a:xfrm>
            <a:off x="753905" y="141968"/>
            <a:ext cx="8666541" cy="466344"/>
          </a:xfrm>
        </p:spPr>
        <p:txBody>
          <a:bodyPr/>
          <a:lstStyle/>
          <a:p>
            <a:r>
              <a:rPr lang="en-US" dirty="0"/>
              <a:t>MN law: Confidentiality/Minor Consent for PREP </a:t>
            </a:r>
          </a:p>
        </p:txBody>
      </p:sp>
    </p:spTree>
    <p:extLst>
      <p:ext uri="{BB962C8B-B14F-4D97-AF65-F5344CB8AC3E}">
        <p14:creationId xmlns:p14="http://schemas.microsoft.com/office/powerpoint/2010/main" val="1535703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F01AF-4FCE-C9E2-082A-8F36741AAEFD}"/>
            </a:ext>
          </a:extLst>
        </p:cNvPr>
        <p:cNvGrpSpPr/>
        <p:nvPr/>
      </p:nvGrpSpPr>
      <p:grpSpPr>
        <a:xfrm>
          <a:off x="0" y="0"/>
          <a:ext cx="0" cy="0"/>
          <a:chOff x="0" y="0"/>
          <a:chExt cx="0" cy="0"/>
        </a:xfrm>
      </p:grpSpPr>
      <p:pic>
        <p:nvPicPr>
          <p:cNvPr id="9" name="Picture Placeholder 8" descr="A person sitting in a waiting room&#10;&#10;AI-generated content may be incorrect.">
            <a:extLst>
              <a:ext uri="{FF2B5EF4-FFF2-40B4-BE49-F238E27FC236}">
                <a16:creationId xmlns:a16="http://schemas.microsoft.com/office/drawing/2014/main" id="{D6E3737B-4D8D-8B46-9696-4F86D2B6DBFE}"/>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16677" r="16677"/>
          <a:stretch>
            <a:fillRect/>
          </a:stretch>
        </p:blipFill>
        <p:spPr/>
      </p:pic>
      <p:sp>
        <p:nvSpPr>
          <p:cNvPr id="4" name="Text Placeholder 3">
            <a:extLst>
              <a:ext uri="{FF2B5EF4-FFF2-40B4-BE49-F238E27FC236}">
                <a16:creationId xmlns:a16="http://schemas.microsoft.com/office/drawing/2014/main" id="{4F2A6DD2-1F83-8FEB-4551-265867F64F78}"/>
              </a:ext>
            </a:extLst>
          </p:cNvPr>
          <p:cNvSpPr>
            <a:spLocks noGrp="1"/>
          </p:cNvSpPr>
          <p:nvPr>
            <p:ph type="body" sz="quarter" idx="10"/>
          </p:nvPr>
        </p:nvSpPr>
        <p:spPr>
          <a:xfrm>
            <a:off x="423090" y="4103765"/>
            <a:ext cx="4074138" cy="888886"/>
          </a:xfrm>
        </p:spPr>
        <p:txBody>
          <a:bodyPr/>
          <a:lstStyle/>
          <a:p>
            <a:pPr marL="0" marR="0" lvl="0" indent="0" algn="ctr" defTabSz="731611"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Roboto"/>
                <a:ea typeface="+mn-ea"/>
                <a:cs typeface="+mn-cs"/>
              </a:rPr>
              <a:t>Can the provider screen Shay for STIs without her mother’s consent? Why or why not?</a:t>
            </a:r>
          </a:p>
          <a:p>
            <a:endParaRPr lang="en-US" dirty="0"/>
          </a:p>
        </p:txBody>
      </p:sp>
      <p:sp>
        <p:nvSpPr>
          <p:cNvPr id="5" name="Text Placeholder 4">
            <a:extLst>
              <a:ext uri="{FF2B5EF4-FFF2-40B4-BE49-F238E27FC236}">
                <a16:creationId xmlns:a16="http://schemas.microsoft.com/office/drawing/2014/main" id="{7F11D6F5-C7B0-02E8-6195-706CE0DFE3F2}"/>
              </a:ext>
            </a:extLst>
          </p:cNvPr>
          <p:cNvSpPr>
            <a:spLocks noGrp="1"/>
          </p:cNvSpPr>
          <p:nvPr>
            <p:ph type="body" sz="quarter" idx="11"/>
          </p:nvPr>
        </p:nvSpPr>
        <p:spPr>
          <a:xfrm>
            <a:off x="642234" y="975387"/>
            <a:ext cx="4073883" cy="2948028"/>
          </a:xfrm>
        </p:spPr>
        <p:txBody>
          <a:bodyPr/>
          <a:lstStyle/>
          <a:p>
            <a:pPr marL="109728"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all" spc="0" normalizeH="0" baseline="0" noProof="0" dirty="0">
                <a:ln>
                  <a:noFill/>
                </a:ln>
                <a:solidFill>
                  <a:prstClr val="black"/>
                </a:solidFill>
                <a:effectLst/>
                <a:uLnTx/>
                <a:uFillTx/>
                <a:latin typeface="Roboto Condensed"/>
                <a:ea typeface="+mn-ea"/>
                <a:cs typeface="Calibri" pitchFamily="34" charset="0"/>
              </a:rPr>
              <a:t>Purpose of visit </a:t>
            </a:r>
            <a:br>
              <a:rPr kumimoji="0" lang="en-US" sz="1800" b="1" i="0" u="none" strike="noStrike" kern="1200" cap="none" spc="0" normalizeH="0" baseline="0" noProof="0" dirty="0">
                <a:ln>
                  <a:noFill/>
                </a:ln>
                <a:solidFill>
                  <a:prstClr val="black"/>
                </a:solidFill>
                <a:effectLst/>
                <a:uLnTx/>
                <a:uFillTx/>
                <a:latin typeface="Roboto"/>
                <a:ea typeface="+mn-ea"/>
                <a:cs typeface="Calibri" pitchFamily="34" charset="0"/>
              </a:rPr>
            </a:br>
            <a:r>
              <a:rPr kumimoji="0" lang="en-US" sz="1800" b="0" i="0" u="none" strike="noStrike" kern="1200" cap="none" spc="0" normalizeH="0" baseline="0" noProof="0" dirty="0">
                <a:ln>
                  <a:noFill/>
                </a:ln>
                <a:solidFill>
                  <a:prstClr val="black"/>
                </a:solidFill>
                <a:effectLst/>
                <a:uLnTx/>
                <a:uFillTx/>
                <a:latin typeface="Roboto"/>
                <a:ea typeface="+mn-ea"/>
                <a:cs typeface="Calibri" pitchFamily="34" charset="0"/>
              </a:rPr>
              <a:t>Sore throat</a:t>
            </a:r>
          </a:p>
          <a:p>
            <a:pPr marL="109728"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all" spc="0" normalizeH="0" baseline="0" noProof="0" dirty="0">
                <a:ln>
                  <a:noFill/>
                </a:ln>
                <a:solidFill>
                  <a:prstClr val="black"/>
                </a:solidFill>
                <a:effectLst/>
                <a:uLnTx/>
                <a:uFillTx/>
                <a:latin typeface="Roboto Condensed"/>
                <a:ea typeface="+mn-ea"/>
                <a:cs typeface="Calibri" pitchFamily="34" charset="0"/>
              </a:rPr>
              <a:t>Issue that emerges from clinician interview </a:t>
            </a:r>
            <a:br>
              <a:rPr kumimoji="0" lang="en-US" sz="1800" b="1" i="0" u="none" strike="noStrike" kern="1200" cap="none" spc="0" normalizeH="0" baseline="0" noProof="0" dirty="0">
                <a:ln>
                  <a:noFill/>
                </a:ln>
                <a:solidFill>
                  <a:prstClr val="black"/>
                </a:solidFill>
                <a:effectLst/>
                <a:uLnTx/>
                <a:uFillTx/>
                <a:latin typeface="Roboto"/>
                <a:ea typeface="+mn-ea"/>
                <a:cs typeface="Calibri" pitchFamily="34" charset="0"/>
              </a:rPr>
            </a:br>
            <a:r>
              <a:rPr kumimoji="0" lang="en-US" sz="1800" b="0" i="0" u="none" strike="noStrike" kern="1200" cap="none" spc="0" normalizeH="0" baseline="0" noProof="0" dirty="0">
                <a:ln>
                  <a:noFill/>
                </a:ln>
                <a:solidFill>
                  <a:prstClr val="black"/>
                </a:solidFill>
                <a:effectLst/>
                <a:uLnTx/>
                <a:uFillTx/>
                <a:latin typeface="Roboto"/>
                <a:ea typeface="+mn-ea"/>
                <a:cs typeface="Calibri" pitchFamily="34" charset="0"/>
              </a:rPr>
              <a:t>Concerned about having a Sexually Transmitted Infection (STI)</a:t>
            </a:r>
          </a:p>
          <a:p>
            <a:pPr marL="109728"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all" spc="0" normalizeH="0" baseline="0" noProof="0" dirty="0">
                <a:ln>
                  <a:noFill/>
                </a:ln>
                <a:solidFill>
                  <a:prstClr val="black"/>
                </a:solidFill>
                <a:effectLst/>
                <a:uLnTx/>
                <a:uFillTx/>
                <a:latin typeface="Roboto Condensed"/>
                <a:ea typeface="+mn-ea"/>
                <a:cs typeface="Calibri" pitchFamily="34" charset="0"/>
              </a:rPr>
              <a:t>Parent information </a:t>
            </a:r>
            <a:br>
              <a:rPr kumimoji="0" lang="en-US" sz="1800" b="1" i="0" u="none" strike="noStrike" kern="1200" cap="none" spc="0" normalizeH="0" baseline="0" noProof="0" dirty="0">
                <a:ln>
                  <a:noFill/>
                </a:ln>
                <a:solidFill>
                  <a:prstClr val="black"/>
                </a:solidFill>
                <a:effectLst/>
                <a:uLnTx/>
                <a:uFillTx/>
                <a:latin typeface="Roboto"/>
                <a:ea typeface="+mn-ea"/>
                <a:cs typeface="Calibri" pitchFamily="34" charset="0"/>
              </a:rPr>
            </a:br>
            <a:r>
              <a:rPr kumimoji="0" lang="en-US" sz="1800" b="0" i="0" u="none" strike="noStrike" kern="1200" cap="none" spc="0" normalizeH="0" baseline="0" noProof="0" dirty="0">
                <a:ln>
                  <a:noFill/>
                </a:ln>
                <a:solidFill>
                  <a:prstClr val="black"/>
                </a:solidFill>
                <a:effectLst/>
                <a:uLnTx/>
                <a:uFillTx/>
                <a:latin typeface="Roboto"/>
                <a:ea typeface="+mn-ea"/>
                <a:cs typeface="Calibri" pitchFamily="34" charset="0"/>
              </a:rPr>
              <a:t>Shay says she is worried her mother will kick her out of the house if she knows Shay is sexually active</a:t>
            </a:r>
          </a:p>
          <a:p>
            <a:endParaRPr lang="en-US" dirty="0"/>
          </a:p>
        </p:txBody>
      </p:sp>
      <p:sp>
        <p:nvSpPr>
          <p:cNvPr id="3" name="Title 2">
            <a:extLst>
              <a:ext uri="{FF2B5EF4-FFF2-40B4-BE49-F238E27FC236}">
                <a16:creationId xmlns:a16="http://schemas.microsoft.com/office/drawing/2014/main" id="{7FD454FC-16EB-D714-D2C1-718EDDD4D120}"/>
              </a:ext>
            </a:extLst>
          </p:cNvPr>
          <p:cNvSpPr>
            <a:spLocks noGrp="1"/>
          </p:cNvSpPr>
          <p:nvPr>
            <p:ph type="title"/>
          </p:nvPr>
        </p:nvSpPr>
        <p:spPr/>
        <p:txBody>
          <a:bodyPr/>
          <a:lstStyle/>
          <a:p>
            <a:r>
              <a:rPr lang="en-US" dirty="0"/>
              <a:t>Case Scenario: SHAY, 15 Y/O girl</a:t>
            </a:r>
          </a:p>
        </p:txBody>
      </p:sp>
    </p:spTree>
    <p:extLst>
      <p:ext uri="{BB962C8B-B14F-4D97-AF65-F5344CB8AC3E}">
        <p14:creationId xmlns:p14="http://schemas.microsoft.com/office/powerpoint/2010/main" val="2030983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948F5AE-EF42-429D-9887-290DA841C477}"/>
              </a:ext>
            </a:extLst>
          </p:cNvPr>
          <p:cNvSpPr>
            <a:spLocks noGrp="1"/>
          </p:cNvSpPr>
          <p:nvPr>
            <p:ph type="body" sz="quarter" idx="11"/>
          </p:nvPr>
        </p:nvSpPr>
        <p:spPr>
          <a:xfrm>
            <a:off x="590770" y="1041990"/>
            <a:ext cx="8221664" cy="4302442"/>
          </a:xfrm>
        </p:spPr>
        <p:txBody>
          <a:bodyPr/>
          <a:lstStyle/>
          <a:p>
            <a:r>
              <a:rPr lang="en-US" sz="1800" dirty="0">
                <a:solidFill>
                  <a:schemeClr val="tx1"/>
                </a:solidFill>
              </a:rPr>
              <a:t>Health care providers must override the minor’s confidentiality and report if: </a:t>
            </a:r>
          </a:p>
          <a:p>
            <a:pPr marL="1028700" lvl="1" indent="-342900"/>
            <a:r>
              <a:rPr lang="en-US" sz="1800" dirty="0">
                <a:solidFill>
                  <a:schemeClr val="tx1"/>
                </a:solidFill>
              </a:rPr>
              <a:t>There is suspicion of abuse or neglect by an adult</a:t>
            </a:r>
          </a:p>
          <a:p>
            <a:pPr marL="1028700" lvl="1" indent="-342900"/>
            <a:r>
              <a:rPr lang="en-US" sz="1800" dirty="0">
                <a:solidFill>
                  <a:schemeClr val="tx1"/>
                </a:solidFill>
              </a:rPr>
              <a:t>The minor is a risk to themselves or someone else</a:t>
            </a:r>
          </a:p>
          <a:p>
            <a:pPr marL="1028700" lvl="1" indent="-342900"/>
            <a:r>
              <a:rPr lang="en-US" sz="1800" dirty="0">
                <a:solidFill>
                  <a:schemeClr val="tx1"/>
                </a:solidFill>
              </a:rPr>
              <a:t>The minor is under age 13 and sexually active </a:t>
            </a:r>
          </a:p>
          <a:p>
            <a:pPr lvl="1" indent="0">
              <a:buNone/>
            </a:pPr>
            <a:endParaRPr lang="en-US" sz="1800" dirty="0">
              <a:solidFill>
                <a:schemeClr val="tx1"/>
              </a:solidFill>
            </a:endParaRPr>
          </a:p>
          <a:p>
            <a:r>
              <a:rPr lang="en-US" sz="1800" dirty="0">
                <a:solidFill>
                  <a:schemeClr val="tx1"/>
                </a:solidFill>
              </a:rPr>
              <a:t>The provider </a:t>
            </a:r>
            <a:r>
              <a:rPr lang="en-US" sz="1800" b="1" dirty="0">
                <a:solidFill>
                  <a:schemeClr val="tx1"/>
                </a:solidFill>
              </a:rPr>
              <a:t>may choose </a:t>
            </a:r>
            <a:r>
              <a:rPr lang="en-US" sz="1800" dirty="0">
                <a:solidFill>
                  <a:schemeClr val="tx1"/>
                </a:solidFill>
              </a:rPr>
              <a:t>to tell the parents about any care provided if they believe it is in the minor’s best interest. </a:t>
            </a:r>
          </a:p>
          <a:p>
            <a:endParaRPr lang="en-US" sz="1800" dirty="0">
              <a:solidFill>
                <a:schemeClr val="tx1"/>
              </a:solidFill>
            </a:endParaRPr>
          </a:p>
          <a:p>
            <a:r>
              <a:rPr lang="en-US" sz="1800" dirty="0">
                <a:solidFill>
                  <a:schemeClr val="tx1"/>
                </a:solidFill>
              </a:rPr>
              <a:t>Minors need a parent/guardian’s permission for: </a:t>
            </a:r>
          </a:p>
          <a:p>
            <a:pPr marL="1028700" lvl="1" indent="-342900"/>
            <a:r>
              <a:rPr lang="en-US" sz="1800" dirty="0">
                <a:solidFill>
                  <a:schemeClr val="tx1"/>
                </a:solidFill>
              </a:rPr>
              <a:t>Vaccines (including HPV; minors </a:t>
            </a:r>
            <a:r>
              <a:rPr lang="en-US" sz="1800" b="1" dirty="0">
                <a:solidFill>
                  <a:schemeClr val="tx1"/>
                </a:solidFill>
              </a:rPr>
              <a:t>CAN </a:t>
            </a:r>
            <a:r>
              <a:rPr lang="en-US" sz="1800" dirty="0">
                <a:solidFill>
                  <a:schemeClr val="tx1"/>
                </a:solidFill>
              </a:rPr>
              <a:t>consent to the Hepatitis B vaccine)</a:t>
            </a:r>
          </a:p>
          <a:p>
            <a:pPr marL="1028700" lvl="1" indent="-342900"/>
            <a:r>
              <a:rPr lang="en-US" sz="1800" dirty="0">
                <a:solidFill>
                  <a:schemeClr val="tx1"/>
                </a:solidFill>
              </a:rPr>
              <a:t>Mental health medications (minors 16+ can self-consent to outpatient therapy and medications)</a:t>
            </a:r>
          </a:p>
          <a:p>
            <a:pPr marL="1028700" lvl="1" indent="-342900"/>
            <a:r>
              <a:rPr lang="en-US" sz="1800" dirty="0">
                <a:solidFill>
                  <a:schemeClr val="tx1"/>
                </a:solidFill>
              </a:rPr>
              <a:t>Inpatient mental health treatment</a:t>
            </a:r>
          </a:p>
        </p:txBody>
      </p:sp>
      <p:sp>
        <p:nvSpPr>
          <p:cNvPr id="4" name="Title 3">
            <a:extLst>
              <a:ext uri="{FF2B5EF4-FFF2-40B4-BE49-F238E27FC236}">
                <a16:creationId xmlns:a16="http://schemas.microsoft.com/office/drawing/2014/main" id="{9C22FD83-84E9-7C18-6539-88E3B1AE86D4}"/>
              </a:ext>
            </a:extLst>
          </p:cNvPr>
          <p:cNvSpPr>
            <a:spLocks noGrp="1"/>
          </p:cNvSpPr>
          <p:nvPr>
            <p:ph type="title"/>
          </p:nvPr>
        </p:nvSpPr>
        <p:spPr/>
        <p:txBody>
          <a:bodyPr/>
          <a:lstStyle/>
          <a:p>
            <a:r>
              <a:rPr lang="en-US" dirty="0"/>
              <a:t>Minnesota Law</a:t>
            </a:r>
          </a:p>
        </p:txBody>
      </p:sp>
    </p:spTree>
    <p:extLst>
      <p:ext uri="{BB962C8B-B14F-4D97-AF65-F5344CB8AC3E}">
        <p14:creationId xmlns:p14="http://schemas.microsoft.com/office/powerpoint/2010/main" val="4224368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 person talking to a person&#10;&#10;AI-generated content may be incorrect.">
            <a:extLst>
              <a:ext uri="{FF2B5EF4-FFF2-40B4-BE49-F238E27FC236}">
                <a16:creationId xmlns:a16="http://schemas.microsoft.com/office/drawing/2014/main" id="{7C988401-AAD1-8604-7733-8E012C0D1847}"/>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16923" r="16923"/>
          <a:stretch>
            <a:fillRect/>
          </a:stretch>
        </p:blipFill>
        <p:spPr>
          <a:xfrm>
            <a:off x="263869" y="1037141"/>
            <a:ext cx="3859430" cy="3891591"/>
          </a:xfrm>
        </p:spPr>
      </p:pic>
      <p:sp>
        <p:nvSpPr>
          <p:cNvPr id="4" name="Title 3"/>
          <p:cNvSpPr>
            <a:spLocks noGrp="1"/>
          </p:cNvSpPr>
          <p:nvPr>
            <p:ph type="title"/>
          </p:nvPr>
        </p:nvSpPr>
        <p:spPr/>
        <p:txBody>
          <a:bodyPr/>
          <a:lstStyle/>
          <a:p>
            <a:r>
              <a:rPr lang="en-US" dirty="0"/>
              <a:t>CASE SCENARIO: GIOVANNI, 17 Y/O BOY	</a:t>
            </a:r>
          </a:p>
        </p:txBody>
      </p:sp>
      <p:sp>
        <p:nvSpPr>
          <p:cNvPr id="8" name="Text Placeholder 7">
            <a:extLst>
              <a:ext uri="{FF2B5EF4-FFF2-40B4-BE49-F238E27FC236}">
                <a16:creationId xmlns:a16="http://schemas.microsoft.com/office/drawing/2014/main" id="{52F7DBD1-8AF9-506D-E447-1E6670A44C95}"/>
              </a:ext>
            </a:extLst>
          </p:cNvPr>
          <p:cNvSpPr>
            <a:spLocks noGrp="1"/>
          </p:cNvSpPr>
          <p:nvPr>
            <p:ph type="body" sz="quarter" idx="11"/>
          </p:nvPr>
        </p:nvSpPr>
        <p:spPr>
          <a:xfrm>
            <a:off x="4761429" y="1483708"/>
            <a:ext cx="4123109" cy="3194617"/>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all" spc="0" normalizeH="0" baseline="0" noProof="0" dirty="0">
                <a:ln>
                  <a:noFill/>
                </a:ln>
                <a:solidFill>
                  <a:prstClr val="black"/>
                </a:solidFill>
                <a:effectLst/>
                <a:uLnTx/>
                <a:uFillTx/>
                <a:latin typeface="Roboto Condensed"/>
                <a:ea typeface="Calibri"/>
                <a:cs typeface="Times New Roman"/>
              </a:rPr>
              <a:t>Purpose of visit</a:t>
            </a:r>
            <a:br>
              <a:rPr kumimoji="0" lang="en-US" sz="1800" b="1" i="0" u="none" strike="noStrike" kern="1200" cap="none" spc="0" normalizeH="0" baseline="0" noProof="0" dirty="0">
                <a:ln>
                  <a:noFill/>
                </a:ln>
                <a:solidFill>
                  <a:prstClr val="black"/>
                </a:solidFill>
                <a:effectLst/>
                <a:uLnTx/>
                <a:uFillTx/>
                <a:latin typeface="Roboto"/>
                <a:ea typeface="Calibri"/>
                <a:cs typeface="Times New Roman"/>
              </a:rPr>
            </a:br>
            <a:r>
              <a:rPr kumimoji="0" lang="en-US" sz="1800" b="0" i="0" u="none" strike="noStrike" kern="1200" cap="none" spc="0" normalizeH="0" baseline="0" noProof="0" dirty="0">
                <a:ln>
                  <a:noFill/>
                </a:ln>
                <a:solidFill>
                  <a:prstClr val="black"/>
                </a:solidFill>
                <a:effectLst/>
                <a:uLnTx/>
                <a:uFillTx/>
                <a:latin typeface="Roboto"/>
                <a:ea typeface="Calibri"/>
                <a:cs typeface="Times New Roman"/>
              </a:rPr>
              <a:t>Well visit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all" spc="0" normalizeH="0" baseline="0" noProof="0" dirty="0">
                <a:ln>
                  <a:noFill/>
                </a:ln>
                <a:solidFill>
                  <a:prstClr val="black"/>
                </a:solidFill>
                <a:effectLst/>
                <a:uLnTx/>
                <a:uFillTx/>
                <a:latin typeface="Roboto Condensed"/>
                <a:ea typeface="Calibri"/>
                <a:cs typeface="Times New Roman"/>
              </a:rPr>
              <a:t>Issue that emerges through clinician interview</a:t>
            </a:r>
            <a:br>
              <a:rPr kumimoji="0" lang="en-US" sz="1800" b="1" i="0" u="none" strike="noStrike" kern="1200" cap="none" spc="0" normalizeH="0" baseline="0" noProof="0" dirty="0">
                <a:ln>
                  <a:noFill/>
                </a:ln>
                <a:solidFill>
                  <a:prstClr val="black"/>
                </a:solidFill>
                <a:effectLst/>
                <a:uLnTx/>
                <a:uFillTx/>
                <a:latin typeface="Roboto"/>
                <a:ea typeface="Calibri"/>
                <a:cs typeface="Times New Roman"/>
              </a:rPr>
            </a:br>
            <a:r>
              <a:rPr kumimoji="0" lang="en-US" sz="1800" b="0" i="0" u="none" strike="noStrike" kern="1200" cap="none" spc="0" normalizeH="0" baseline="0" noProof="0" dirty="0">
                <a:ln>
                  <a:noFill/>
                </a:ln>
                <a:solidFill>
                  <a:prstClr val="black"/>
                </a:solidFill>
                <a:effectLst/>
                <a:uLnTx/>
                <a:uFillTx/>
                <a:latin typeface="Roboto"/>
                <a:ea typeface="Calibri"/>
                <a:cs typeface="Times New Roman"/>
              </a:rPr>
              <a:t>States to clinician that he’s concerned about his alcohol use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all" spc="0" normalizeH="0" baseline="0" noProof="0" dirty="0">
                <a:ln>
                  <a:noFill/>
                </a:ln>
                <a:solidFill>
                  <a:prstClr val="black"/>
                </a:solidFill>
                <a:effectLst/>
                <a:uLnTx/>
                <a:uFillTx/>
                <a:latin typeface="Roboto Condensed"/>
                <a:ea typeface="Calibri"/>
                <a:cs typeface="Times New Roman"/>
              </a:rPr>
              <a:t>Parent information</a:t>
            </a:r>
            <a:br>
              <a:rPr kumimoji="0" lang="en-US" sz="1800" b="1" i="0" u="none" strike="noStrike" kern="1200" cap="none" spc="0" normalizeH="0" baseline="0" noProof="0" dirty="0">
                <a:ln>
                  <a:noFill/>
                </a:ln>
                <a:solidFill>
                  <a:prstClr val="black"/>
                </a:solidFill>
                <a:effectLst/>
                <a:uLnTx/>
                <a:uFillTx/>
                <a:latin typeface="Roboto"/>
                <a:ea typeface="Calibri"/>
                <a:cs typeface="Times New Roman"/>
              </a:rPr>
            </a:br>
            <a:r>
              <a:rPr kumimoji="0" lang="en-US" sz="1800" b="0" i="0" u="none" strike="noStrike" kern="1200" cap="none" spc="0" normalizeH="0" baseline="0" noProof="0" dirty="0">
                <a:ln>
                  <a:noFill/>
                </a:ln>
                <a:solidFill>
                  <a:prstClr val="black"/>
                </a:solidFill>
                <a:effectLst/>
                <a:uLnTx/>
                <a:uFillTx/>
                <a:latin typeface="Roboto"/>
                <a:ea typeface="Calibri"/>
                <a:cs typeface="Times New Roman"/>
              </a:rPr>
              <a:t>Doesn’t want to disappoint parents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1" u="none" strike="noStrike" kern="1200" cap="none" spc="0" normalizeH="0" baseline="0" noProof="0" dirty="0">
                <a:ln>
                  <a:noFill/>
                </a:ln>
                <a:solidFill>
                  <a:prstClr val="black"/>
                </a:solidFill>
                <a:effectLst/>
                <a:uLnTx/>
                <a:uFillTx/>
                <a:latin typeface="Roboto"/>
                <a:ea typeface="+mn-ea"/>
                <a:cs typeface="+mn-cs"/>
              </a:rPr>
              <a:t>Is Giovanni allowed to get outpatient counseling for substance abuse without a parent’s consent?</a:t>
            </a:r>
          </a:p>
        </p:txBody>
      </p:sp>
    </p:spTree>
    <p:extLst>
      <p:ext uri="{BB962C8B-B14F-4D97-AF65-F5344CB8AC3E}">
        <p14:creationId xmlns:p14="http://schemas.microsoft.com/office/powerpoint/2010/main" val="326085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9751" y="1293067"/>
            <a:ext cx="5270090" cy="1815549"/>
          </a:xfrm>
        </p:spPr>
        <p:txBody>
          <a:bodyPr/>
          <a:lstStyle/>
          <a:p>
            <a:r>
              <a:rPr lang="en-US" dirty="0"/>
              <a:t>Thank you!</a:t>
            </a:r>
          </a:p>
        </p:txBody>
      </p:sp>
      <p:sp>
        <p:nvSpPr>
          <p:cNvPr id="3" name="Rectangle 2">
            <a:extLst>
              <a:ext uri="{FF2B5EF4-FFF2-40B4-BE49-F238E27FC236}">
                <a16:creationId xmlns:a16="http://schemas.microsoft.com/office/drawing/2014/main" id="{02F71015-680D-C36B-BD08-9610052384F6}"/>
              </a:ext>
            </a:extLst>
          </p:cNvPr>
          <p:cNvSpPr/>
          <p:nvPr/>
        </p:nvSpPr>
        <p:spPr>
          <a:xfrm>
            <a:off x="0" y="3923780"/>
            <a:ext cx="3711160" cy="1562620"/>
          </a:xfrm>
          <a:prstGeom prst="rect">
            <a:avLst/>
          </a:prstGeom>
          <a:solidFill>
            <a:srgbClr val="0099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32EF7792-5E11-58F0-E504-08E8660FBE38}"/>
              </a:ext>
            </a:extLst>
          </p:cNvPr>
          <p:cNvPicPr>
            <a:picLocks noChangeAspect="1"/>
          </p:cNvPicPr>
          <p:nvPr/>
        </p:nvPicPr>
        <p:blipFill>
          <a:blip r:embed="rId3"/>
          <a:stretch>
            <a:fillRect/>
          </a:stretch>
        </p:blipFill>
        <p:spPr>
          <a:xfrm>
            <a:off x="0" y="316671"/>
            <a:ext cx="3711160" cy="3607109"/>
          </a:xfrm>
          <a:prstGeom prst="rect">
            <a:avLst/>
          </a:prstGeom>
        </p:spPr>
      </p:pic>
      <p:sp>
        <p:nvSpPr>
          <p:cNvPr id="6" name="Rectangle 5">
            <a:extLst>
              <a:ext uri="{FF2B5EF4-FFF2-40B4-BE49-F238E27FC236}">
                <a16:creationId xmlns:a16="http://schemas.microsoft.com/office/drawing/2014/main" id="{A732182F-579C-B804-E6AF-49490039849F}"/>
              </a:ext>
            </a:extLst>
          </p:cNvPr>
          <p:cNvSpPr/>
          <p:nvPr/>
        </p:nvSpPr>
        <p:spPr>
          <a:xfrm>
            <a:off x="0" y="1"/>
            <a:ext cx="3711160" cy="316670"/>
          </a:xfrm>
          <a:prstGeom prst="rect">
            <a:avLst/>
          </a:prstGeom>
          <a:solidFill>
            <a:srgbClr val="0099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ue and green text on a black background&#10;&#10;Description automatically generated">
            <a:extLst>
              <a:ext uri="{FF2B5EF4-FFF2-40B4-BE49-F238E27FC236}">
                <a16:creationId xmlns:a16="http://schemas.microsoft.com/office/drawing/2014/main" id="{BFA10449-C12C-8C82-093D-219B9A4EE7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686" y="4550204"/>
            <a:ext cx="2957930" cy="691416"/>
          </a:xfrm>
          <a:prstGeom prst="rect">
            <a:avLst/>
          </a:prstGeom>
        </p:spPr>
      </p:pic>
      <p:pic>
        <p:nvPicPr>
          <p:cNvPr id="9" name="Picture 8" descr="A green star on a black background&#10;&#10;Description automatically generated">
            <a:extLst>
              <a:ext uri="{FF2B5EF4-FFF2-40B4-BE49-F238E27FC236}">
                <a16:creationId xmlns:a16="http://schemas.microsoft.com/office/drawing/2014/main" id="{6E4814F5-C66B-8B78-DA7D-4DF6BA6ED4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78710" y="819202"/>
            <a:ext cx="1412043" cy="1549325"/>
          </a:xfrm>
          <a:prstGeom prst="rect">
            <a:avLst/>
          </a:prstGeom>
        </p:spPr>
      </p:pic>
      <p:sp>
        <p:nvSpPr>
          <p:cNvPr id="10" name="TextBox 9">
            <a:extLst>
              <a:ext uri="{FF2B5EF4-FFF2-40B4-BE49-F238E27FC236}">
                <a16:creationId xmlns:a16="http://schemas.microsoft.com/office/drawing/2014/main" id="{AB52A798-9C0B-9BCD-2778-ED48DB0AE204}"/>
              </a:ext>
            </a:extLst>
          </p:cNvPr>
          <p:cNvSpPr txBox="1"/>
          <p:nvPr/>
        </p:nvSpPr>
        <p:spPr>
          <a:xfrm>
            <a:off x="3891302" y="5099855"/>
            <a:ext cx="3308842" cy="283529"/>
          </a:xfrm>
          <a:prstGeom prst="rect">
            <a:avLst/>
          </a:prstGeom>
          <a:noFill/>
        </p:spPr>
        <p:txBody>
          <a:bodyPr wrap="square" rtlCol="0">
            <a:spAutoFit/>
          </a:bodyPr>
          <a:lstStyle/>
          <a:p>
            <a:pPr algn="r"/>
            <a:r>
              <a:rPr lang="en-US" sz="1200" dirty="0">
                <a:solidFill>
                  <a:srgbClr val="0D233D"/>
                </a:solidFill>
              </a:rPr>
              <a:t>© 2024 Regents of the University of Michigan</a:t>
            </a:r>
          </a:p>
        </p:txBody>
      </p:sp>
      <p:pic>
        <p:nvPicPr>
          <p:cNvPr id="11" name="Picture 10" descr="A yellow letter m and blue text&#10;&#10;Description automatically generated">
            <a:extLst>
              <a:ext uri="{FF2B5EF4-FFF2-40B4-BE49-F238E27FC236}">
                <a16:creationId xmlns:a16="http://schemas.microsoft.com/office/drawing/2014/main" id="{42C198EB-DB1C-B48E-11AD-9B9D46D37B1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82854" y="3893534"/>
            <a:ext cx="1630747" cy="1348085"/>
          </a:xfrm>
          <a:prstGeom prst="rect">
            <a:avLst/>
          </a:prstGeom>
        </p:spPr>
      </p:pic>
    </p:spTree>
    <p:extLst>
      <p:ext uri="{BB962C8B-B14F-4D97-AF65-F5344CB8AC3E}">
        <p14:creationId xmlns:p14="http://schemas.microsoft.com/office/powerpoint/2010/main" val="850481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itl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xt Only">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xt w/Pictur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xt w/Vide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th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3514</TotalTime>
  <Words>1648</Words>
  <Application>Microsoft Office PowerPoint</Application>
  <PresentationFormat>Custom</PresentationFormat>
  <Paragraphs>130</Paragraphs>
  <Slides>9</Slides>
  <Notes>9</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9</vt:i4>
      </vt:variant>
    </vt:vector>
  </HeadingPairs>
  <TitlesOfParts>
    <vt:vector size="18" baseType="lpstr">
      <vt:lpstr>Roboto</vt:lpstr>
      <vt:lpstr>Arial</vt:lpstr>
      <vt:lpstr>Roboto Condensed</vt:lpstr>
      <vt:lpstr>Calibri</vt:lpstr>
      <vt:lpstr>Title</vt:lpstr>
      <vt:lpstr>Text Only</vt:lpstr>
      <vt:lpstr>Text w/Pictures</vt:lpstr>
      <vt:lpstr>Text w/Video</vt:lpstr>
      <vt:lpstr>Other</vt:lpstr>
      <vt:lpstr>Minnesota Minor consent and Confidentiality Laws</vt:lpstr>
      <vt:lpstr>Case Scenario: SHAY, 15 Y/O girl</vt:lpstr>
      <vt:lpstr>Mn Law: Parental Consent Exceptions</vt:lpstr>
      <vt:lpstr>MN Law: Confidentiality/minor Consent</vt:lpstr>
      <vt:lpstr>MN law: Confidentiality/Minor Consent for PREP </vt:lpstr>
      <vt:lpstr>Case Scenario: SHAY, 15 Y/O girl</vt:lpstr>
      <vt:lpstr>Minnesota Law</vt:lpstr>
      <vt:lpstr>CASE SCENARIO: GIOVANNI, 17 Y/O BOY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Cori Kocher</dc:creator>
  <cp:lastModifiedBy>Saleem, Iman</cp:lastModifiedBy>
  <cp:revision>255</cp:revision>
  <dcterms:created xsi:type="dcterms:W3CDTF">2016-12-02T20:56:01Z</dcterms:created>
  <dcterms:modified xsi:type="dcterms:W3CDTF">2025-04-30T18:57:48Z</dcterms:modified>
</cp:coreProperties>
</file>